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embeddedFontLst>
    <p:embeddedFont>
      <p:font typeface="Libre Franklin"/>
      <p:regular r:id="rId20"/>
      <p:bold r:id="rId21"/>
      <p:italic r:id="rId22"/>
      <p:boldItalic r:id="rId23"/>
    </p:embeddedFont>
    <p:embeddedFont>
      <p:font typeface="Libre Franklin Medium"/>
      <p:regular r:id="rId24"/>
      <p:bold r:id="rId25"/>
      <p:italic r:id="rId26"/>
      <p:boldItalic r:id="rId27"/>
    </p:embeddedFont>
    <p:embeddedFont>
      <p:font typeface="Arial Black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9" roundtripDataSignature="AMtx7mj+bSVo/zy6D6TEV5XZLoCD3cCM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regular.fntdata"/><Relationship Id="rId22" Type="http://schemas.openxmlformats.org/officeDocument/2006/relationships/font" Target="fonts/LibreFranklin-italic.fntdata"/><Relationship Id="rId21" Type="http://schemas.openxmlformats.org/officeDocument/2006/relationships/font" Target="fonts/LibreFranklin-bold.fntdata"/><Relationship Id="rId24" Type="http://schemas.openxmlformats.org/officeDocument/2006/relationships/font" Target="fonts/LibreFranklinMedium-regular.fntdata"/><Relationship Id="rId23" Type="http://schemas.openxmlformats.org/officeDocument/2006/relationships/font" Target="fonts/LibreFranklin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ibreFranklinMedium-italic.fntdata"/><Relationship Id="rId25" Type="http://schemas.openxmlformats.org/officeDocument/2006/relationships/font" Target="fonts/LibreFranklinMedium-bold.fntdata"/><Relationship Id="rId28" Type="http://schemas.openxmlformats.org/officeDocument/2006/relationships/font" Target="fonts/ArialBlack-regular.fntdata"/><Relationship Id="rId27" Type="http://schemas.openxmlformats.org/officeDocument/2006/relationships/font" Target="fonts/LibreFranklin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fa0cb4011e_0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07" name="Google Shape;107;g1fa0cb4011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g1fa0cb4011e_0_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48"/>
          <p:cNvCxnSpPr/>
          <p:nvPr/>
        </p:nvCxnSpPr>
        <p:spPr>
          <a:xfrm>
            <a:off x="514350" y="5349902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48"/>
          <p:cNvSpPr txBox="1"/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8"/>
          <p:cNvSpPr txBox="1"/>
          <p:nvPr>
            <p:ph idx="1" type="subTitle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44332A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9pPr>
          </a:lstStyle>
          <a:p/>
        </p:txBody>
      </p:sp>
      <p:sp>
        <p:nvSpPr>
          <p:cNvPr id="22" name="Google Shape;22;p48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8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8"/>
          <p:cNvSpPr txBox="1"/>
          <p:nvPr>
            <p:ph idx="12" type="sldNum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7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57"/>
          <p:cNvSpPr txBox="1"/>
          <p:nvPr>
            <p:ph idx="1" type="body"/>
          </p:nvPr>
        </p:nvSpPr>
        <p:spPr>
          <a:xfrm rot="5400000">
            <a:off x="2385219" y="-526257"/>
            <a:ext cx="4525963" cy="86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82" name="Google Shape;82;p57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7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57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8"/>
          <p:cNvSpPr txBox="1"/>
          <p:nvPr>
            <p:ph type="title"/>
          </p:nvPr>
        </p:nvSpPr>
        <p:spPr>
          <a:xfrm rot="5400000">
            <a:off x="4846638" y="2560639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58"/>
          <p:cNvSpPr txBox="1"/>
          <p:nvPr>
            <p:ph idx="1" type="body"/>
          </p:nvPr>
        </p:nvSpPr>
        <p:spPr>
          <a:xfrm rot="5400000">
            <a:off x="655638" y="350838"/>
            <a:ext cx="5851525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88" name="Google Shape;88;p58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58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58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9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9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28" name="Google Shape;28;p49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9"/>
          <p:cNvSpPr txBox="1"/>
          <p:nvPr>
            <p:ph idx="11" type="ftr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9"/>
          <p:cNvSpPr txBox="1"/>
          <p:nvPr>
            <p:ph idx="12" type="sldNum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0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0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0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oogle Shape;36;p51"/>
          <p:cNvCxnSpPr/>
          <p:nvPr/>
        </p:nvCxnSpPr>
        <p:spPr>
          <a:xfrm>
            <a:off x="514350" y="3444902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" name="Google Shape;37;p51"/>
          <p:cNvSpPr txBox="1"/>
          <p:nvPr>
            <p:ph idx="1" type="body"/>
          </p:nvPr>
        </p:nvSpPr>
        <p:spPr>
          <a:xfrm>
            <a:off x="381000" y="1676400"/>
            <a:ext cx="8458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DCD0B0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8" name="Google Shape;38;p51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1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1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51"/>
          <p:cNvSpPr txBox="1"/>
          <p:nvPr>
            <p:ph type="title"/>
          </p:nvPr>
        </p:nvSpPr>
        <p:spPr>
          <a:xfrm>
            <a:off x="180475" y="2947085"/>
            <a:ext cx="8686800" cy="118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2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3060" lvl="0" marL="45720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indent="-335280" lvl="1" marL="91440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3060" lvl="0" marL="45720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indent="-335280" lvl="1" marL="91440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6" name="Google Shape;46;p52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2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2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showMasterSp="0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3"/>
          <p:cNvSpPr txBox="1"/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3"/>
          <p:cNvSpPr txBox="1"/>
          <p:nvPr>
            <p:ph idx="1" type="body"/>
          </p:nvPr>
        </p:nvSpPr>
        <p:spPr>
          <a:xfrm>
            <a:off x="281444" y="666750"/>
            <a:ext cx="4290556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AF7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52" name="Google Shape;52;p53"/>
          <p:cNvSpPr txBox="1"/>
          <p:nvPr>
            <p:ph idx="2" type="body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AF7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53" name="Google Shape;53;p53"/>
          <p:cNvSpPr txBox="1"/>
          <p:nvPr>
            <p:ph idx="3" type="body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280" lvl="0" marL="45720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indent="-317500" lvl="1" marL="9144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4" type="body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280" lvl="0" marL="45720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indent="-317500" lvl="1" marL="9144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3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3"/>
          <p:cNvSpPr txBox="1"/>
          <p:nvPr>
            <p:ph idx="12" type="sldNum"/>
          </p:nvPr>
        </p:nvSpPr>
        <p:spPr>
          <a:xfrm>
            <a:off x="8229600" y="6477000"/>
            <a:ext cx="7620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" name="Google Shape;58;p53"/>
          <p:cNvCxnSpPr/>
          <p:nvPr/>
        </p:nvCxnSpPr>
        <p:spPr>
          <a:xfrm>
            <a:off x="514350" y="6019800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4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4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54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4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showMasterSp="0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55"/>
          <p:cNvCxnSpPr/>
          <p:nvPr/>
        </p:nvCxnSpPr>
        <p:spPr>
          <a:xfrm>
            <a:off x="514350" y="5849117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55"/>
          <p:cNvSpPr txBox="1"/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5"/>
          <p:cNvSpPr txBox="1"/>
          <p:nvPr>
            <p:ph idx="1" type="body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68" name="Google Shape;68;p55"/>
          <p:cNvSpPr txBox="1"/>
          <p:nvPr>
            <p:ph idx="2" type="body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algn="l">
              <a:spcBef>
                <a:spcPts val="640"/>
              </a:spcBef>
              <a:spcAft>
                <a:spcPts val="0"/>
              </a:spcAft>
              <a:buSzPts val="2240"/>
              <a:buChar char="🞭"/>
              <a:defRPr sz="3200"/>
            </a:lvl1pPr>
            <a:lvl2pPr indent="-353060" lvl="1" marL="914400" algn="l">
              <a:spcBef>
                <a:spcPts val="560"/>
              </a:spcBef>
              <a:spcAft>
                <a:spcPts val="0"/>
              </a:spcAft>
              <a:buSzPts val="1960"/>
              <a:buChar char="🞤"/>
              <a:defRPr sz="28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🞫"/>
              <a:defRPr sz="2400"/>
            </a:lvl3pPr>
            <a:lvl4pPr indent="-317500" lvl="3" marL="1828800" algn="l">
              <a:spcBef>
                <a:spcPts val="400"/>
              </a:spcBef>
              <a:spcAft>
                <a:spcPts val="0"/>
              </a:spcAft>
              <a:buSzPts val="1400"/>
              <a:buChar char="🞲"/>
              <a:defRPr sz="2000"/>
            </a:lvl4pPr>
            <a:lvl5pPr indent="-304800" lvl="4" marL="2286000" algn="l">
              <a:spcBef>
                <a:spcPts val="400"/>
              </a:spcBef>
              <a:spcAft>
                <a:spcPts val="0"/>
              </a:spcAft>
              <a:buSzPts val="1200"/>
              <a:buChar char="🞩"/>
              <a:defRPr sz="20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69" name="Google Shape;69;p55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5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6"/>
          <p:cNvSpPr/>
          <p:nvPr>
            <p:ph idx="2" type="pic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900" endA="500" endPos="10000" kx="0" rotWithShape="0" algn="bl" stA="49000" stPos="0" sy="-90000" ky="0"/>
          </a:effectLst>
        </p:spPr>
      </p:sp>
      <p:sp>
        <p:nvSpPr>
          <p:cNvPr id="74" name="Google Shape;74;p56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56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6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91425" wrap="square" tIns="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81940" lvl="1" marL="914400" algn="l">
              <a:spcBef>
                <a:spcPts val="240"/>
              </a:spcBef>
              <a:spcAft>
                <a:spcPts val="0"/>
              </a:spcAft>
              <a:buSzPts val="840"/>
              <a:buChar char="🞤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🞫"/>
              <a:defRPr sz="1000"/>
            </a:lvl3pPr>
            <a:lvl4pPr indent="-268605" lvl="3" marL="1828800" algn="l">
              <a:spcBef>
                <a:spcPts val="180"/>
              </a:spcBef>
              <a:spcAft>
                <a:spcPts val="0"/>
              </a:spcAft>
              <a:buSzPts val="630"/>
              <a:buChar char="🞲"/>
              <a:defRPr sz="900"/>
            </a:lvl4pPr>
            <a:lvl5pPr indent="-262889" lvl="4" marL="2286000" algn="l">
              <a:spcBef>
                <a:spcPts val="180"/>
              </a:spcBef>
              <a:spcAft>
                <a:spcPts val="0"/>
              </a:spcAft>
              <a:buSzPts val="540"/>
              <a:buChar char="🞩"/>
              <a:defRPr sz="9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47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47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47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7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7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5" name="Google Shape;15;p47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16" name="Google Shape;16;p47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" name="Google Shape;17;p47"/>
          <p:cNvCxnSpPr/>
          <p:nvPr/>
        </p:nvCxnSpPr>
        <p:spPr>
          <a:xfrm>
            <a:off x="514350" y="1057986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25.jpg"/><Relationship Id="rId5" Type="http://schemas.openxmlformats.org/officeDocument/2006/relationships/image" Target="../media/image7.jpg"/><Relationship Id="rId6" Type="http://schemas.openxmlformats.org/officeDocument/2006/relationships/image" Target="../media/image28.jpg"/><Relationship Id="rId7" Type="http://schemas.openxmlformats.org/officeDocument/2006/relationships/image" Target="../media/image11.jpg"/><Relationship Id="rId8" Type="http://schemas.openxmlformats.org/officeDocument/2006/relationships/image" Target="../media/image2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Relationship Id="rId4" Type="http://schemas.openxmlformats.org/officeDocument/2006/relationships/image" Target="../media/image38.jpg"/><Relationship Id="rId5" Type="http://schemas.openxmlformats.org/officeDocument/2006/relationships/image" Target="../media/image13.jpg"/><Relationship Id="rId6" Type="http://schemas.openxmlformats.org/officeDocument/2006/relationships/image" Target="../media/image3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Relationship Id="rId4" Type="http://schemas.openxmlformats.org/officeDocument/2006/relationships/image" Target="../media/image22.jpg"/><Relationship Id="rId5" Type="http://schemas.openxmlformats.org/officeDocument/2006/relationships/image" Target="../media/image31.jpg"/><Relationship Id="rId6" Type="http://schemas.openxmlformats.org/officeDocument/2006/relationships/image" Target="../media/image2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Relationship Id="rId4" Type="http://schemas.openxmlformats.org/officeDocument/2006/relationships/image" Target="../media/image27.jpg"/><Relationship Id="rId5" Type="http://schemas.openxmlformats.org/officeDocument/2006/relationships/image" Target="../media/image2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1.jpg"/><Relationship Id="rId4" Type="http://schemas.openxmlformats.org/officeDocument/2006/relationships/image" Target="../media/image39.jpg"/><Relationship Id="rId5" Type="http://schemas.openxmlformats.org/officeDocument/2006/relationships/image" Target="../media/image29.jpg"/><Relationship Id="rId6" Type="http://schemas.openxmlformats.org/officeDocument/2006/relationships/image" Target="../media/image3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liknarovicheelena@gmail.com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sites.google.com/view/liknarovychtan/%D0%B3%D0%BE%D0%BB%D0%BE%D0%B2%D0%BD%D0%B0" TargetMode="External"/><Relationship Id="rId4" Type="http://schemas.openxmlformats.org/officeDocument/2006/relationships/hyperlink" Target="https://sites.google.com/view/liknarovychtan/%D0%B3%D0%BE%D0%BB%D0%BE%D0%B2%D0%BD%D0%B0" TargetMode="External"/><Relationship Id="rId5" Type="http://schemas.openxmlformats.org/officeDocument/2006/relationships/image" Target="../media/image3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20.jpg"/><Relationship Id="rId5" Type="http://schemas.openxmlformats.org/officeDocument/2006/relationships/image" Target="../media/image18.jpg"/><Relationship Id="rId6" Type="http://schemas.openxmlformats.org/officeDocument/2006/relationships/image" Target="../media/image4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jpg"/><Relationship Id="rId4" Type="http://schemas.openxmlformats.org/officeDocument/2006/relationships/image" Target="../media/image17.jpg"/><Relationship Id="rId5" Type="http://schemas.openxmlformats.org/officeDocument/2006/relationships/image" Target="../media/image12.jpg"/><Relationship Id="rId6" Type="http://schemas.openxmlformats.org/officeDocument/2006/relationships/image" Target="../media/image37.jpg"/><Relationship Id="rId7" Type="http://schemas.openxmlformats.org/officeDocument/2006/relationships/image" Target="../media/image8.jpg"/><Relationship Id="rId8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>
            <p:ph type="ctrTitle"/>
          </p:nvPr>
        </p:nvSpPr>
        <p:spPr>
          <a:xfrm>
            <a:off x="718079" y="3691468"/>
            <a:ext cx="7772400" cy="27871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71F28"/>
              </a:buClr>
              <a:buSzPts val="2800"/>
              <a:buFont typeface="Bookman Old Style"/>
              <a:buNone/>
            </a:pPr>
            <a:r>
              <a:rPr b="1" i="0" lang="en-US" sz="2400" u="none" cap="non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Аналіз діяльності</a:t>
            </a:r>
            <a:br>
              <a:rPr b="1" i="0" lang="en-US" sz="2400" u="none" cap="non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i="0" lang="en-US" sz="2400" u="none" cap="non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вихователя гуртожитку</a:t>
            </a:r>
            <a:br>
              <a:rPr b="1" i="0" lang="en-US" sz="2400" u="none" cap="non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lang="en-US" sz="2400" cap="non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Л</a:t>
            </a:r>
            <a:r>
              <a:rPr b="1" i="0" lang="en-US" sz="2400" u="none" cap="non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ікнарович Тетяни Петрівни</a:t>
            </a:r>
            <a:br>
              <a:rPr b="1" i="0" lang="en-US" sz="2400" u="none" cap="non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i="0" lang="en-US" sz="2400" u="none" cap="non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за міжатестаційний період</a:t>
            </a:r>
            <a:br>
              <a:rPr b="1" i="0" lang="en-US" sz="2400" u="none" cap="non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lang="en-US" sz="2400" cap="non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2018-2023рр.</a:t>
            </a:r>
            <a:endParaRPr sz="3200" cap="none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6" name="Google Shape;96;p1"/>
          <p:cNvSpPr txBox="1"/>
          <p:nvPr>
            <p:ph idx="1" type="subTitle"/>
          </p:nvPr>
        </p:nvSpPr>
        <p:spPr>
          <a:xfrm>
            <a:off x="246185" y="2636837"/>
            <a:ext cx="8424739" cy="719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0">
            <a:noAutofit/>
          </a:bodyPr>
          <a:lstStyle/>
          <a:p>
            <a:pPr indent="0" lvl="0" marL="3651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i="0" lang="en-US" sz="2000" u="none">
                <a:solidFill>
                  <a:srgbClr val="1D0125"/>
                </a:solidFill>
                <a:latin typeface="Arial Black"/>
                <a:ea typeface="Arial Black"/>
                <a:cs typeface="Arial Black"/>
                <a:sym typeface="Arial Black"/>
              </a:rPr>
              <a:t>Вище художнє професійне училище №19 смт. Гриців</a:t>
            </a:r>
            <a:endParaRPr>
              <a:solidFill>
                <a:srgbClr val="1D0125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3651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i="0" lang="en-US" sz="2000" u="none">
                <a:solidFill>
                  <a:srgbClr val="1D0125"/>
                </a:solidFill>
                <a:latin typeface="Arial Black"/>
                <a:ea typeface="Arial Black"/>
                <a:cs typeface="Arial Black"/>
                <a:sym typeface="Arial Black"/>
              </a:rPr>
              <a:t>Шепетівського району Хмельницької області</a:t>
            </a:r>
            <a:endParaRPr>
              <a:solidFill>
                <a:srgbClr val="1D0125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Грицівське ВХПУ-19 запрошує" id="97" name="Google Shape;9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387" y="333375"/>
            <a:ext cx="8785225" cy="20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3"/>
          <p:cNvSpPr/>
          <p:nvPr/>
        </p:nvSpPr>
        <p:spPr>
          <a:xfrm>
            <a:off x="485245" y="340784"/>
            <a:ext cx="8280400" cy="42333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000"/>
              <a:buFont typeface="Verdana"/>
              <a:buNone/>
            </a:pPr>
            <a:r>
              <a:rPr b="1" i="0" lang="en-US" sz="24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Відзначення свят, подій та пам'ятних дат </a:t>
            </a:r>
            <a:endParaRPr b="0" i="0" sz="1600" u="none" cap="none" strike="noStrike">
              <a:solidFill>
                <a:srgbClr val="1D0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Adminn\Desktop\для сайту\337046440_3438185956443253_1483499648299118860_n.jpg" id="172" name="Google Shape;172;p43"/>
          <p:cNvPicPr preferRelativeResize="0"/>
          <p:nvPr/>
        </p:nvPicPr>
        <p:blipFill rotWithShape="1">
          <a:blip r:embed="rId3">
            <a:alphaModFix/>
          </a:blip>
          <a:srcRect b="59768" l="0" r="49785" t="0"/>
          <a:stretch/>
        </p:blipFill>
        <p:spPr>
          <a:xfrm>
            <a:off x="228600" y="872067"/>
            <a:ext cx="2597039" cy="20806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n\Desktop\для сайту\338374635_163679656611151_1545176419892527972_n.jpg" id="173" name="Google Shape;173;p43"/>
          <p:cNvPicPr preferRelativeResize="0"/>
          <p:nvPr/>
        </p:nvPicPr>
        <p:blipFill rotWithShape="1">
          <a:blip r:embed="rId4">
            <a:alphaModFix/>
          </a:blip>
          <a:srcRect b="39999" l="0" r="0" t="0"/>
          <a:stretch/>
        </p:blipFill>
        <p:spPr>
          <a:xfrm>
            <a:off x="266701" y="3105150"/>
            <a:ext cx="3351386" cy="20108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n\Desktop\для сайту\337014318_997166611250646_4644502280876070562_n.jpg" id="174" name="Google Shape;174;p43"/>
          <p:cNvPicPr preferRelativeResize="0"/>
          <p:nvPr/>
        </p:nvPicPr>
        <p:blipFill rotWithShape="1">
          <a:blip r:embed="rId5">
            <a:alphaModFix/>
          </a:blip>
          <a:srcRect b="22571" l="12969" r="0" t="0"/>
          <a:stretch/>
        </p:blipFill>
        <p:spPr>
          <a:xfrm>
            <a:off x="4076699" y="3105150"/>
            <a:ext cx="2045357" cy="32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n\Desktop\для сайту\337046440_3438185956443253_1483499648299118860_n.jpg" id="175" name="Google Shape;175;p43"/>
          <p:cNvPicPr preferRelativeResize="0"/>
          <p:nvPr/>
        </p:nvPicPr>
        <p:blipFill rotWithShape="1">
          <a:blip r:embed="rId3">
            <a:alphaModFix/>
          </a:blip>
          <a:srcRect b="59768" l="49570" r="0" t="0"/>
          <a:stretch/>
        </p:blipFill>
        <p:spPr>
          <a:xfrm>
            <a:off x="2096968" y="5029200"/>
            <a:ext cx="1992167" cy="15892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n\Desktop\для сайту\338403916_947921946214128_1629274780600163812_n.jpg" id="176" name="Google Shape;176;p43"/>
          <p:cNvPicPr preferRelativeResize="0"/>
          <p:nvPr/>
        </p:nvPicPr>
        <p:blipFill rotWithShape="1">
          <a:blip r:embed="rId6">
            <a:alphaModFix/>
          </a:blip>
          <a:srcRect b="30884" l="0" r="0" t="7193"/>
          <a:stretch/>
        </p:blipFill>
        <p:spPr>
          <a:xfrm>
            <a:off x="2979648" y="914400"/>
            <a:ext cx="2278152" cy="25062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n\Desktop\для сайту\338374635_163679656611151_1545176419892527972_n.jpg" id="177" name="Google Shape;177;p43"/>
          <p:cNvPicPr preferRelativeResize="0"/>
          <p:nvPr/>
        </p:nvPicPr>
        <p:blipFill rotWithShape="1">
          <a:blip r:embed="rId4">
            <a:alphaModFix/>
          </a:blip>
          <a:srcRect b="0" l="49912" r="0" t="59999"/>
          <a:stretch/>
        </p:blipFill>
        <p:spPr>
          <a:xfrm>
            <a:off x="0" y="5149851"/>
            <a:ext cx="1797048" cy="1435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n\Desktop\для сайту\IMG_20191123_162510.jpg" id="178" name="Google Shape;178;p4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29350" y="2875775"/>
            <a:ext cx="2686050" cy="35778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blogger.googleusercontent.com/img/b/R29vZ2xl/AVvXsEjzSpE1bFGEQGZ86OlEgeblazZTXQqHNQYc3iY6NlFc3F09q-oGT-7-uVMpWH3WoeEzN_BJj_4MKvVrJjbzMNoqqmGnwcdeyYQXZsRFESghw1RDvXHcjho8TZHj7hYxGPX50eZA910zC5PoKwRMxTioCDY--ikCH1SwLlVmMaYG3J9z4yNkne3v8UvuwA/s320/IMG_4485.JPG" id="179" name="Google Shape;179;p4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562600" y="857249"/>
            <a:ext cx="3289655" cy="1850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"/>
          <p:cNvSpPr/>
          <p:nvPr/>
        </p:nvSpPr>
        <p:spPr>
          <a:xfrm>
            <a:off x="452967" y="337078"/>
            <a:ext cx="8280400" cy="50958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000"/>
              <a:buFont typeface="Verdana"/>
              <a:buNone/>
            </a:pPr>
            <a:r>
              <a:rPr b="1" i="0" lang="en-US" sz="24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Робота зі здобувачами освіти пільгових категорій</a:t>
            </a:r>
            <a:endParaRPr b="0" i="0" sz="1600" u="none" cap="none" strike="noStrike">
              <a:solidFill>
                <a:srgbClr val="1D0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Adminn\Desktop\для сайту\127276760_657662348195736_6868472810592559752_n.jpg" id="185" name="Google Shape;18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099" y="944034"/>
            <a:ext cx="2654300" cy="265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n\Desktop\для сайту\127458939_192070679198573_5160948691956452051_n.jpg" id="186" name="Google Shape;18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49133" y="960966"/>
            <a:ext cx="36576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n\Desktop\для сайту\127907655_420556359351366_957581976488566442_n.jpg" id="187" name="Google Shape;187;p17"/>
          <p:cNvPicPr preferRelativeResize="0"/>
          <p:nvPr/>
        </p:nvPicPr>
        <p:blipFill rotWithShape="1">
          <a:blip r:embed="rId5">
            <a:alphaModFix/>
          </a:blip>
          <a:srcRect b="30898" l="0" r="0" t="0"/>
          <a:stretch/>
        </p:blipFill>
        <p:spPr>
          <a:xfrm>
            <a:off x="541866" y="3794208"/>
            <a:ext cx="3894667" cy="26912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-Q1u8SzR68oA/YZQM2MT7t7I/AAAAAAAAw7I/Won1eRLJdsgGxSBWhdJbHsneGU48pJqXQCLcBGAsYHQ/s1600/1637092567292956-1.png" id="188" name="Google Shape;188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60623" y="3759200"/>
            <a:ext cx="36576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4"/>
          <p:cNvSpPr/>
          <p:nvPr/>
        </p:nvSpPr>
        <p:spPr>
          <a:xfrm>
            <a:off x="486833" y="337078"/>
            <a:ext cx="8280400" cy="52652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000"/>
              <a:buFont typeface="Verdana"/>
              <a:buNone/>
            </a:pPr>
            <a:r>
              <a:rPr b="1" i="0" lang="en-US" sz="24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Участь в громадському житті закладу</a:t>
            </a:r>
            <a:endParaRPr b="0" i="0" sz="1600" u="none" cap="none" strike="noStrike">
              <a:solidFill>
                <a:srgbClr val="1D0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DSC_1040" id="194" name="Google Shape;194;p44"/>
          <p:cNvPicPr preferRelativeResize="0"/>
          <p:nvPr/>
        </p:nvPicPr>
        <p:blipFill rotWithShape="1">
          <a:blip r:embed="rId3">
            <a:alphaModFix/>
          </a:blip>
          <a:srcRect b="13044" l="0" r="0" t="0"/>
          <a:stretch/>
        </p:blipFill>
        <p:spPr>
          <a:xfrm>
            <a:off x="228600" y="3904192"/>
            <a:ext cx="4375679" cy="26299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content.fiev12-1.fna.fbcdn.net/v/t1.0-9/29339959_209067763011019_6831353837446496256_n.jpg?oh=807e27781501667c667c0673b4634d69&amp;oe=5B00A856" id="195" name="Google Shape;195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2999" y="3648075"/>
            <a:ext cx="3813175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Ð¤Ð¾ÑÐ¾ ÐÐ»ÐµÐ½Ñ ÐÑÐºÐ½Ð°ÑÐ¾Ð²Ð¸Ñ." id="196" name="Google Shape;196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11171" y="1020233"/>
            <a:ext cx="3370263" cy="24024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n\Desktop\для сайту\1521312521977.jpg" id="197" name="Google Shape;197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8867" y="971551"/>
            <a:ext cx="3655483" cy="2741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5"/>
          <p:cNvSpPr/>
          <p:nvPr/>
        </p:nvSpPr>
        <p:spPr>
          <a:xfrm>
            <a:off x="0" y="247651"/>
            <a:ext cx="9144000" cy="781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000"/>
              <a:buFont typeface="Verdana"/>
              <a:buNone/>
            </a:pPr>
            <a:r>
              <a:rPr b="1" i="0" lang="en-US" sz="24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Профілактика емоційного вигоряння (відвідування заходів з профілактики стресу та вдосконалення навичок самодопомоги)  </a:t>
            </a:r>
            <a:endParaRPr b="0" i="0" sz="1600" u="none" cap="none" strike="noStrike">
              <a:solidFill>
                <a:srgbClr val="1D0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Adminn\Desktop\для сайту\IMG_6181.JPG" id="203" name="Google Shape;203;p45"/>
          <p:cNvPicPr preferRelativeResize="0"/>
          <p:nvPr/>
        </p:nvPicPr>
        <p:blipFill rotWithShape="1">
          <a:blip r:embed="rId3">
            <a:alphaModFix/>
          </a:blip>
          <a:srcRect b="0" l="0" r="14286" t="0"/>
          <a:stretch/>
        </p:blipFill>
        <p:spPr>
          <a:xfrm>
            <a:off x="457201" y="3290888"/>
            <a:ext cx="5029199" cy="3300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n\Desktop\для сайту\IMG_6188.JPG" id="204" name="Google Shape;20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0191" y="1238250"/>
            <a:ext cx="3960921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blogger.googleusercontent.com/img/b/R29vZ2xl/AVvXsEgOcpi0neXfiky8SUr5BhH_Gfg56tDVBWPYsksnd2GO3zxmm9VaoGJ-X5Fe7trJa1YFZe8S1diEmM_m8HPe4Af1JyhVqb-u0VkiwkQtMQfA-OHAAEHPousFYpFReBg1GUsAV1rcdu9O-TPzv1-HBSc_9ypJBE0rLWSv7jIA81EipxwGo1nAc3JK2SGcTw/s320/49F3D3E0-176E-418A-9D5F-FB25A3DA1419.jpeg" id="205" name="Google Shape;205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47800" y="1055687"/>
            <a:ext cx="2935816" cy="220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6"/>
          <p:cNvSpPr/>
          <p:nvPr/>
        </p:nvSpPr>
        <p:spPr>
          <a:xfrm>
            <a:off x="694267" y="203200"/>
            <a:ext cx="7958667" cy="74506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000"/>
              <a:buFont typeface="Verdana"/>
              <a:buNone/>
            </a:pPr>
            <a:r>
              <a:rPr b="1" i="0" lang="en-US" sz="24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Організаційно-методична робота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000"/>
              <a:buFont typeface="Verdana"/>
              <a:buNone/>
            </a:pPr>
            <a:r>
              <a:rPr b="1" i="0" lang="en-US" sz="24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(засідання педагогічної ради, методичної комісії тощо)</a:t>
            </a:r>
            <a:endParaRPr b="0" i="0" sz="1600" u="none" cap="none" strike="noStrike">
              <a:solidFill>
                <a:srgbClr val="1D0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Adminn\Desktop\для сайту\312967654_1076802539703657_3545949938278904522_n.jpg" id="211" name="Google Shape;21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732" y="1105957"/>
            <a:ext cx="3311879" cy="24839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n\Desktop\для сайту\312991832_841703937263700_1932482293831166308_n.jpg" id="212" name="Google Shape;212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5515" y="3539068"/>
            <a:ext cx="4023781" cy="30178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n\Desktop\для сайту\IMG_4192.JPG" id="213" name="Google Shape;213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1354" y="3853545"/>
            <a:ext cx="3711044" cy="27843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n\Desktop\для сайту\IMG_6190.JPG" id="214" name="Google Shape;214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10666" y="1135593"/>
            <a:ext cx="3084513" cy="2314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/>
        </p:nvSpPr>
        <p:spPr>
          <a:xfrm>
            <a:off x="203200" y="338668"/>
            <a:ext cx="8940800" cy="651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12" lvl="0" marL="26511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800"/>
              <a:buFont typeface="Bookman Old Style"/>
              <a:buNone/>
            </a:pPr>
            <a:r>
              <a:rPr b="1" i="0" lang="en-US" sz="3200" u="sng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Лікнарович </a:t>
            </a:r>
            <a:r>
              <a:rPr b="0" i="0" lang="en-US" sz="16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sng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Тетяна Петрівна</a:t>
            </a:r>
            <a:endParaRPr b="0" i="0" sz="1600" u="none" cap="none" strike="noStrike">
              <a:solidFill>
                <a:srgbClr val="1D0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3333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okman Old Style"/>
              <a:buNone/>
            </a:pPr>
            <a:r>
              <a:t/>
            </a:r>
            <a:endParaRPr b="1" i="0" sz="1050" u="none" cap="none" strike="noStrik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okman Old Style"/>
              <a:buNone/>
            </a:pPr>
            <a:r>
              <a:rPr b="0" i="0" lang="en-US" sz="20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01.01.1967р.н.</a:t>
            </a:r>
            <a:endParaRPr b="0" i="0" sz="2000" u="none" cap="none" strike="noStrike">
              <a:solidFill>
                <a:srgbClr val="1D0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okman Old Style"/>
              <a:buNone/>
            </a:pPr>
            <a:r>
              <a:t/>
            </a:r>
            <a:endParaRPr b="0" i="0" sz="1400" u="none" cap="none" strike="noStrike">
              <a:solidFill>
                <a:srgbClr val="1D0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okman Old Style"/>
              <a:buNone/>
            </a:pPr>
            <a:r>
              <a:rPr b="1" i="0" lang="en-US" sz="20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Освіта:</a:t>
            </a:r>
            <a:r>
              <a:rPr b="0" i="0" lang="en-US" sz="20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середня спеціальна</a:t>
            </a:r>
            <a:endParaRPr/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okman Old Style"/>
              <a:buNone/>
            </a:pPr>
            <a:r>
              <a:t/>
            </a:r>
            <a:endParaRPr b="1" i="0" sz="1400" u="none" cap="none" strike="noStrike">
              <a:solidFill>
                <a:srgbClr val="1D0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okman Old Style"/>
              <a:buNone/>
            </a:pPr>
            <a:r>
              <a:rPr b="1" i="0" lang="en-US" sz="20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Закінчила</a:t>
            </a:r>
            <a:r>
              <a:rPr b="0" i="0" lang="en-US" sz="20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Харківський індустріально-</a:t>
            </a:r>
            <a:endParaRPr b="0" i="0" sz="2000" u="none" cap="none" strike="noStrike">
              <a:solidFill>
                <a:srgbClr val="1D0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okman Old Style"/>
              <a:buNone/>
            </a:pPr>
            <a:r>
              <a:rPr b="0" i="0" lang="en-US" sz="20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педагогічний технікум, 1988</a:t>
            </a:r>
            <a:endParaRPr/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okman Old Style"/>
              <a:buNone/>
            </a:pPr>
            <a:r>
              <a:t/>
            </a:r>
            <a:endParaRPr b="0" i="0" sz="1600" u="none" cap="none" strike="noStrike">
              <a:solidFill>
                <a:srgbClr val="1D0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okman Old Style"/>
              <a:buNone/>
            </a:pPr>
            <a:r>
              <a:rPr b="1" i="0" lang="en-US" sz="20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Спеціальність</a:t>
            </a:r>
            <a:r>
              <a:rPr b="0" i="0" lang="en-US" sz="20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Промислове та цивільне </a:t>
            </a:r>
            <a:endParaRPr b="0" i="0" sz="2000" u="none" cap="none" strike="noStrike">
              <a:solidFill>
                <a:srgbClr val="1D0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okman Old Style"/>
              <a:buNone/>
            </a:pPr>
            <a:r>
              <a:rPr b="0" i="0" lang="en-US" sz="20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будівництво</a:t>
            </a:r>
            <a:endParaRPr/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okman Old Style"/>
              <a:buNone/>
            </a:pPr>
            <a:r>
              <a:t/>
            </a:r>
            <a:endParaRPr b="0" i="0" sz="1600" u="none" cap="none" strike="noStrike">
              <a:solidFill>
                <a:srgbClr val="1D0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okman Old Style"/>
              <a:buNone/>
            </a:pPr>
            <a:r>
              <a:rPr b="1" i="0" lang="en-US" sz="20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Кваліфікація</a:t>
            </a:r>
            <a:r>
              <a:rPr b="0" i="0" lang="en-US" sz="20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технік-будівельник, </a:t>
            </a:r>
            <a:endParaRPr b="0" i="0" sz="2000" u="none" cap="none" strike="noStrike">
              <a:solidFill>
                <a:srgbClr val="1D0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okman Old Style"/>
              <a:buNone/>
            </a:pPr>
            <a:r>
              <a:rPr b="0" i="0" lang="en-US" sz="20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майстер виробничого навчання</a:t>
            </a:r>
            <a:endParaRPr/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okman Old Style"/>
              <a:buNone/>
            </a:pPr>
            <a:r>
              <a:t/>
            </a:r>
            <a:endParaRPr b="0" i="0" sz="1600" u="none" cap="none" strike="noStrike">
              <a:solidFill>
                <a:srgbClr val="1D0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okman Old Style"/>
              <a:buNone/>
            </a:pPr>
            <a:r>
              <a:rPr b="1" i="0" lang="en-US" sz="20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Кваліфікаційна категорія: </a:t>
            </a:r>
            <a:r>
              <a:rPr b="0" i="0" lang="en-US" sz="20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спеціаліст 10-го розряду</a:t>
            </a:r>
            <a:endParaRPr/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okman Old Style"/>
              <a:buNone/>
            </a:pPr>
            <a:r>
              <a:t/>
            </a:r>
            <a:endParaRPr b="0" i="0" sz="1600" u="none" cap="none" strike="noStrike">
              <a:solidFill>
                <a:srgbClr val="1D0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okman Old Style"/>
              <a:buNone/>
            </a:pPr>
            <a:r>
              <a:rPr b="1" i="0" lang="en-US" sz="20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Педагогічний стаж: </a:t>
            </a:r>
            <a:r>
              <a:rPr b="0" i="0" lang="en-US" sz="20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 роки</a:t>
            </a:r>
            <a:endParaRPr b="0" i="0" sz="2000" u="none" cap="none" strike="noStrike">
              <a:solidFill>
                <a:srgbClr val="1D0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okman Old Style"/>
              <a:buNone/>
            </a:pPr>
            <a:r>
              <a:t/>
            </a:r>
            <a:endParaRPr b="0" i="0" sz="1400" u="none" cap="none" strike="noStrike">
              <a:solidFill>
                <a:srgbClr val="1D0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okman Old Style"/>
              <a:buNone/>
            </a:pPr>
            <a:r>
              <a:rPr b="1" i="0" lang="en-US" sz="20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КПК:</a:t>
            </a:r>
            <a:r>
              <a:rPr b="0" i="0" lang="en-US" sz="20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Навчально-методичний центр професійно технічної освіти  підвищення кваліфікації інженерно-педагогічних працівників у Хмельницькій області, 2022р.</a:t>
            </a:r>
            <a:endParaRPr/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okman Old Style"/>
              <a:buNone/>
            </a:pPr>
            <a:r>
              <a:t/>
            </a:r>
            <a:endParaRPr b="0" i="0" sz="1400" u="none" cap="none" strike="noStrike">
              <a:solidFill>
                <a:srgbClr val="1D0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Електронна адреса</a:t>
            </a:r>
            <a:r>
              <a:rPr b="0" i="0" lang="en-US" sz="20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liknarovychtan</a:t>
            </a:r>
            <a:r>
              <a:rPr b="0" i="0" lang="en-US" sz="2000" u="sng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</a:t>
            </a:r>
            <a:r>
              <a:rPr b="0" i="0" lang="en-US" sz="20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gmail.com</a:t>
            </a:r>
            <a:endParaRPr/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okman Old Style"/>
              <a:buNone/>
            </a:pPr>
            <a:r>
              <a:t/>
            </a:r>
            <a:endParaRPr b="1" i="0" sz="2000" u="none" cap="none" strike="noStrike">
              <a:solidFill>
                <a:srgbClr val="1D0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okman Old Style"/>
              <a:buNone/>
            </a:pPr>
            <a:r>
              <a:t/>
            </a:r>
            <a:endParaRPr b="0" i="0" sz="1400" u="none" cap="none" strike="noStrike">
              <a:solidFill>
                <a:srgbClr val="1D0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Adminn\Desktop\для сайту\334905237_2197746947086165_266028422681492547_n.jpg" id="104" name="Google Shape;10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57899" y="457200"/>
            <a:ext cx="2882901" cy="3843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fa0cb4011e_0_2"/>
          <p:cNvSpPr txBox="1"/>
          <p:nvPr/>
        </p:nvSpPr>
        <p:spPr>
          <a:xfrm>
            <a:off x="2868325" y="321700"/>
            <a:ext cx="30222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12" lvl="0" marL="265112" marR="0" rtl="0" algn="ctr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Електронн</a:t>
            </a:r>
            <a:r>
              <a:rPr b="1" lang="en-US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е портфоліо </a:t>
            </a:r>
            <a:endParaRPr/>
          </a:p>
          <a:p>
            <a:pPr indent="-265112" lvl="0" marL="265112" marR="0" rtl="0" algn="ctr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okman Old Style"/>
              <a:buNone/>
            </a:pPr>
            <a:r>
              <a:t/>
            </a:r>
            <a:endParaRPr b="1" i="0" sz="2000" u="none" cap="none" strike="noStrike">
              <a:solidFill>
                <a:srgbClr val="1D0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5112" lvl="0" marL="265112" marR="0" rtl="0" algn="ctr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ookman Old Style"/>
              <a:buNone/>
            </a:pPr>
            <a:r>
              <a:t/>
            </a:r>
            <a:endParaRPr b="0" i="0" sz="1400" u="none" cap="none" strike="noStrike">
              <a:solidFill>
                <a:srgbClr val="1D0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1" name="Google Shape;111;g1fa0cb4011e_0_2"/>
          <p:cNvPicPr preferRelativeResize="0"/>
          <p:nvPr/>
        </p:nvPicPr>
        <p:blipFill rotWithShape="1">
          <a:blip r:embed="rId5">
            <a:alphaModFix/>
          </a:blip>
          <a:srcRect b="5446" l="0" r="12982" t="0"/>
          <a:stretch/>
        </p:blipFill>
        <p:spPr>
          <a:xfrm>
            <a:off x="268800" y="1009625"/>
            <a:ext cx="8739275" cy="533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"/>
          <p:cNvSpPr txBox="1"/>
          <p:nvPr/>
        </p:nvSpPr>
        <p:spPr>
          <a:xfrm>
            <a:off x="3014133" y="220135"/>
            <a:ext cx="3505201" cy="64346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Професійні досягнення</a:t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7"/>
          <p:cNvSpPr txBox="1"/>
          <p:nvPr/>
        </p:nvSpPr>
        <p:spPr>
          <a:xfrm>
            <a:off x="287875" y="1100675"/>
            <a:ext cx="37908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Курс “Протидія та попередження булінгу в закладах освіти”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Adminn\Desktop\для сайту\IMG_7692.jpg" id="118" name="Google Shape;11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774" y="1744176"/>
            <a:ext cx="2445075" cy="175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7"/>
          <p:cNvSpPr txBox="1"/>
          <p:nvPr/>
        </p:nvSpPr>
        <p:spPr>
          <a:xfrm>
            <a:off x="1847999" y="4362653"/>
            <a:ext cx="37908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Курс “Базова психологічна допомога в умовах війни”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Adminn\Desktop\для сайту\IMG_7691.jpg" id="120" name="Google Shape;12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86054" y="2669998"/>
            <a:ext cx="2409222" cy="1755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n\Desktop\для сайту\IMG_7690.jpg" id="121" name="Google Shape;12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9467" y="1202265"/>
            <a:ext cx="3206189" cy="469053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7"/>
          <p:cNvSpPr txBox="1"/>
          <p:nvPr/>
        </p:nvSpPr>
        <p:spPr>
          <a:xfrm>
            <a:off x="5638800" y="6045201"/>
            <a:ext cx="3234267" cy="812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Свідоцтво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“Профспілковий лідер”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3" name="Google Shape;123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7875" y="4910753"/>
            <a:ext cx="2446346" cy="164244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7"/>
          <p:cNvSpPr txBox="1"/>
          <p:nvPr/>
        </p:nvSpPr>
        <p:spPr>
          <a:xfrm>
            <a:off x="1848000" y="6433501"/>
            <a:ext cx="37908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Курс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и підвищення кваліфікації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1"/>
          <p:cNvSpPr txBox="1"/>
          <p:nvPr/>
        </p:nvSpPr>
        <p:spPr>
          <a:xfrm>
            <a:off x="355600" y="304801"/>
            <a:ext cx="8348134" cy="77893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Сутність, зміст і завдання виховної роботи в гуртожитку</a:t>
            </a:r>
            <a:endParaRPr/>
          </a:p>
        </p:txBody>
      </p:sp>
      <p:sp>
        <p:nvSpPr>
          <p:cNvPr id="130" name="Google Shape;130;p41"/>
          <p:cNvSpPr txBox="1"/>
          <p:nvPr/>
        </p:nvSpPr>
        <p:spPr>
          <a:xfrm>
            <a:off x="321733" y="1371600"/>
            <a:ext cx="8449734" cy="4859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здійснення виховної роботи з учнями на основі  комплексного підходу до самоорганізації учнів, виховання в них уміння мати та відстоювати власну точку зору, свої права, вміння захищати себе та своїх друзів від проявів насильства та грубості;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створення позитивного, морально-психологічного мікроклімату;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здійснення допомоги учням у самопідготовці до занять;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активна співпраця з батьками, громадськістю;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сприяння формуванню в учнів здорового способу життя;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організації дозвілля та змістовного відпочинку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/>
          <p:cNvSpPr/>
          <p:nvPr/>
        </p:nvSpPr>
        <p:spPr>
          <a:xfrm>
            <a:off x="1862667" y="474133"/>
            <a:ext cx="5604934" cy="523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Вихователь гуртожитку:</a:t>
            </a:r>
            <a:endParaRPr b="1" i="0" sz="2800" u="none" cap="none" strike="noStrike">
              <a:solidFill>
                <a:srgbClr val="1D0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2"/>
          <p:cNvSpPr txBox="1"/>
          <p:nvPr/>
        </p:nvSpPr>
        <p:spPr>
          <a:xfrm>
            <a:off x="273051" y="1212851"/>
            <a:ext cx="8583000" cy="53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0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організовує облік  мешканців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гуртожитку;</a:t>
            </a:r>
            <a:endParaRPr b="0" i="0" sz="1800" u="none" cap="none" strike="noStrike">
              <a:solidFill>
                <a:srgbClr val="1D0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1D0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організовує </a:t>
            </a:r>
            <a:r>
              <a:rPr b="0" i="0" lang="en-US" sz="20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роботу Ради гуртожитку;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1D0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проводить спільно з педагогічним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колективом і учнівською молоддю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заходи виховного спрямування;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1D0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впроваджує інтерактивні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сучасні  заходи виховного впливу;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1D0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систематично інформує педагогічний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колектив про стан виховної роботи в гуртожитку;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1D0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7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організовує та здійснює  інформаційно-просвітницьку, профілактичну  роботу (лекції, бесіди, виставки, перегляди відеофільмів тощо);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1D0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7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співпрацює з майстрами виробничого навчання та іншими педагогічними працівниками з метою здійснення позитивного впливу на здобувачів освіти</a:t>
            </a:r>
            <a:endParaRPr/>
          </a:p>
        </p:txBody>
      </p:sp>
      <p:pic>
        <p:nvPicPr>
          <p:cNvPr descr="C:\Users\Adminn\Desktop\для сайту\IMG_3954.jpg" id="137" name="Google Shape;137;p2"/>
          <p:cNvPicPr preferRelativeResize="0"/>
          <p:nvPr/>
        </p:nvPicPr>
        <p:blipFill rotWithShape="1">
          <a:blip r:embed="rId3">
            <a:alphaModFix/>
          </a:blip>
          <a:srcRect b="19104" l="27603" r="0" t="0"/>
          <a:stretch/>
        </p:blipFill>
        <p:spPr>
          <a:xfrm>
            <a:off x="4865522" y="1209675"/>
            <a:ext cx="4030827" cy="3379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"/>
          <p:cNvSpPr txBox="1"/>
          <p:nvPr>
            <p:ph idx="4294967295" type="title"/>
          </p:nvPr>
        </p:nvSpPr>
        <p:spPr>
          <a:xfrm>
            <a:off x="0" y="693738"/>
            <a:ext cx="8534400" cy="1609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D0125"/>
              </a:buClr>
              <a:buSzPts val="2400"/>
              <a:buFont typeface="Times New Roman"/>
              <a:buNone/>
            </a:pPr>
            <a:br>
              <a:rPr lang="en-US" sz="2400" cap="non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cap="non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Виховна робота </a:t>
            </a:r>
            <a:br>
              <a:rPr lang="en-US" sz="2400" cap="non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cap="non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Вищому художньому професійному училищі №19 смт. Гриців покликана сприяти розширенню національного світогляду, формуванню національного світосприйняття здобувача освіти</a:t>
            </a:r>
            <a:endParaRPr sz="2400" cap="none">
              <a:solidFill>
                <a:srgbClr val="1D0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3"/>
          <p:cNvSpPr txBox="1"/>
          <p:nvPr/>
        </p:nvSpPr>
        <p:spPr>
          <a:xfrm>
            <a:off x="611187" y="3284537"/>
            <a:ext cx="8112125" cy="2735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0CDC"/>
              </a:buClr>
              <a:buSzPts val="2000"/>
              <a:buFont typeface="Bookman Old Styl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3081867" y="3927957"/>
            <a:ext cx="2438399" cy="36933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</a:t>
            </a: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стимулювання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1320799" y="2928891"/>
            <a:ext cx="6163734" cy="46166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 виховної роботи в гуртожитку: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253999" y="3911025"/>
            <a:ext cx="2269067" cy="36933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 переконання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5909733" y="3911027"/>
            <a:ext cx="2980266" cy="36933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 оцінки та самооцінки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"/>
          <p:cNvSpPr txBox="1"/>
          <p:nvPr/>
        </p:nvSpPr>
        <p:spPr>
          <a:xfrm>
            <a:off x="253999" y="4605868"/>
            <a:ext cx="8890001" cy="15409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Тема: </a:t>
            </a:r>
            <a:r>
              <a:rPr b="1" i="0" lang="en-US" sz="2400" u="sng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Формування національної свідомості молоді </a:t>
            </a:r>
            <a:endParaRPr b="0" i="0" sz="2400" u="none" cap="none" strike="noStrike">
              <a:solidFill>
                <a:srgbClr val="1D0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sng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закладі професійної (професійно-технічної) освіти</a:t>
            </a:r>
            <a:endParaRPr b="0" i="0" sz="2400" u="none" cap="none" strike="noStrike">
              <a:solidFill>
                <a:srgbClr val="1D0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0125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i="0" sz="2400" u="none" cap="none" strike="noStrike">
              <a:solidFill>
                <a:srgbClr val="1D0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2"/>
          <p:cNvSpPr txBox="1"/>
          <p:nvPr>
            <p:ph idx="4294967295" type="title"/>
          </p:nvPr>
        </p:nvSpPr>
        <p:spPr>
          <a:xfrm>
            <a:off x="220133" y="491066"/>
            <a:ext cx="4606925" cy="59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D0125"/>
              </a:buClr>
              <a:buSzPts val="2400"/>
              <a:buFont typeface="Times New Roman"/>
              <a:buNone/>
            </a:pPr>
            <a:r>
              <a:rPr lang="en-US" sz="2400" cap="non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Вихователь у тісній співпраці з педагогічним колективом закладу працює над формуванням у здобувачів освіти почуття обов'язку і поняття честі, толерантності, удосконалення особистості не тільки як головної продуктивної сили, а й як активного громадянина України, духовно багатої, морально стійкої особистості. </a:t>
            </a:r>
            <a:endParaRPr sz="2400" cap="none">
              <a:solidFill>
                <a:srgbClr val="1D0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42"/>
          <p:cNvSpPr txBox="1"/>
          <p:nvPr/>
        </p:nvSpPr>
        <p:spPr>
          <a:xfrm>
            <a:off x="611187" y="3284537"/>
            <a:ext cx="8112125" cy="2735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0CDC"/>
              </a:buClr>
              <a:buSzPts val="2000"/>
              <a:buFont typeface="Bookman Old Styl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Adminn\Desktop\для сайту\332681239_714311973567813_7257110167490176860_n.jpg" id="155" name="Google Shape;15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944534" y="592667"/>
            <a:ext cx="4060844" cy="55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"/>
          <p:cNvSpPr/>
          <p:nvPr/>
        </p:nvSpPr>
        <p:spPr>
          <a:xfrm>
            <a:off x="506412" y="237068"/>
            <a:ext cx="8280400" cy="84560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000"/>
              <a:buFont typeface="Verdana"/>
              <a:buNone/>
            </a:pPr>
            <a:r>
              <a:rPr b="1" i="0" lang="en-US" sz="2400" u="none" cap="none" strike="noStrike">
                <a:solidFill>
                  <a:srgbClr val="1D0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Організація та проведення просвітницьких та профілактичних заходів</a:t>
            </a:r>
            <a:endParaRPr b="0" i="0" sz="1600" u="none" cap="none" strike="noStrike">
              <a:solidFill>
                <a:srgbClr val="1D0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P2151308" id="161" name="Google Shape;16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115" y="1161520"/>
            <a:ext cx="2106083" cy="13615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2151299" id="162" name="Google Shape;16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718" y="2590799"/>
            <a:ext cx="2385483" cy="1625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n\Desktop\для сайту\316458749_586816976536262_1799903387743904362_n.jpg" id="163" name="Google Shape;163;p15"/>
          <p:cNvPicPr preferRelativeResize="0"/>
          <p:nvPr/>
        </p:nvPicPr>
        <p:blipFill rotWithShape="1">
          <a:blip r:embed="rId5">
            <a:alphaModFix/>
          </a:blip>
          <a:srcRect b="0" l="8502" r="0" t="38188"/>
          <a:stretch/>
        </p:blipFill>
        <p:spPr>
          <a:xfrm>
            <a:off x="3856780" y="4080934"/>
            <a:ext cx="5046627" cy="25569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n\Desktop\для сайту\IMG_3706 (1).JPG" id="164" name="Google Shape;164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73152" y="1127415"/>
            <a:ext cx="3033783" cy="2276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n\Desktop\для сайту\338369107_1659501361145887_6020161467599392616_n.jpg" id="165" name="Google Shape;165;p15"/>
          <p:cNvPicPr preferRelativeResize="0"/>
          <p:nvPr/>
        </p:nvPicPr>
        <p:blipFill rotWithShape="1">
          <a:blip r:embed="rId7">
            <a:alphaModFix/>
          </a:blip>
          <a:srcRect b="0" l="0" r="0" t="10793"/>
          <a:stretch/>
        </p:blipFill>
        <p:spPr>
          <a:xfrm>
            <a:off x="237066" y="4318000"/>
            <a:ext cx="3468814" cy="23198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n\Desktop\для сайту\338427007_6372915242771508_9204573608227483593_n.jpg" id="166" name="Google Shape;166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951385" y="1557868"/>
            <a:ext cx="3254555" cy="2439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рек">
  <a:themeElements>
    <a:clrScheme name="Трек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2011-08-25T03:17:04Z</dcterms:created>
  <dc:creator>Учительская</dc:creator>
</cp:coreProperties>
</file>