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960" r:id="rId4"/>
  </p:sldMasterIdLst>
  <p:sldIdLst>
    <p:sldId id="302" r:id="rId5"/>
    <p:sldId id="273" r:id="rId6"/>
    <p:sldId id="257" r:id="rId7"/>
    <p:sldId id="274" r:id="rId8"/>
    <p:sldId id="277" r:id="rId9"/>
    <p:sldId id="297" r:id="rId10"/>
    <p:sldId id="281" r:id="rId11"/>
    <p:sldId id="278" r:id="rId12"/>
    <p:sldId id="306" r:id="rId13"/>
    <p:sldId id="279" r:id="rId14"/>
    <p:sldId id="269" r:id="rId15"/>
    <p:sldId id="290" r:id="rId16"/>
    <p:sldId id="304" r:id="rId17"/>
    <p:sldId id="307" r:id="rId18"/>
    <p:sldId id="284" r:id="rId19"/>
    <p:sldId id="287" r:id="rId20"/>
    <p:sldId id="305" r:id="rId21"/>
    <p:sldId id="303" r:id="rId22"/>
    <p:sldId id="300" r:id="rId23"/>
    <p:sldId id="276" r:id="rId24"/>
    <p:sldId id="295" r:id="rId25"/>
    <p:sldId id="296" r:id="rId26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5C546"/>
    <a:srgbClr val="6600FF"/>
    <a:srgbClr val="326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7" autoAdjust="0"/>
    <p:restoredTop sz="94624" autoAdjust="0"/>
  </p:normalViewPr>
  <p:slideViewPr>
    <p:cSldViewPr>
      <p:cViewPr varScale="1">
        <p:scale>
          <a:sx n="74" d="100"/>
          <a:sy n="74" d="100"/>
        </p:scale>
        <p:origin x="-121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Краски природы\KraskiPrio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9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5220072" cy="1152128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82" y="1412776"/>
            <a:ext cx="5206190" cy="72008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82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C765F-4A69-43F2-925D-18952F170B88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8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0508D-2CAC-446B-BF2B-FB2304B7124B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97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36C0F-74C2-4C66-89E2-3CF4FC050465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2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AB7B3-3D55-4938-9B3E-A488F14F205D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77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FD614-C9AD-4FDE-8EB9-9CAC67C9580F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17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28596" y="171448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571735" y="1714488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28595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571736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-785850" y="-16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/>
          </p:nvPr>
        </p:nvSpPr>
        <p:spPr>
          <a:xfrm>
            <a:off x="4786313" y="1714500"/>
            <a:ext cx="3786187" cy="4214813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4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6553200" cy="1470025"/>
          </a:xfrm>
        </p:spPr>
        <p:txBody>
          <a:bodyPr/>
          <a:lstStyle>
            <a:lvl1pPr>
              <a:defRPr sz="10800"/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3733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B46D55-5A7B-405D-87FA-13F769613C7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29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37256-D855-4E8A-8C50-F6C44DF36DC1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14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E664E-B07B-4D95-B314-C674FEB65744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6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505200" cy="3962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505200" cy="3962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6BFCA-1EAD-41B0-8F6F-5C6C1E16944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2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188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A1340-0587-4307-B4BF-6BCDD8E5C7FD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42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8A820-ED84-4CE9-B997-3716BF05FD1A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75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01F1D-6D04-4253-88C8-B4FF334737A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41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578FE-E6D4-4557-B2B1-E81B95CE6FC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88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6CD0C-A4D0-4710-AAE4-682486DA6FB6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4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8E3A4-DC4A-4BD3-BC06-914F2FFB705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21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38900" y="274638"/>
            <a:ext cx="1790700" cy="52879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274638"/>
            <a:ext cx="5219700" cy="52879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3E12B-468F-4F9E-9C03-40FE67D113B6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7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28596" y="171448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571735" y="1714488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28595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571736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-785850" y="-16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/>
          </p:nvPr>
        </p:nvSpPr>
        <p:spPr>
          <a:xfrm>
            <a:off x="4786313" y="1714500"/>
            <a:ext cx="3786187" cy="4214813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41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571536" y="-71462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7" name="SmartArt 占位符 6"/>
          <p:cNvSpPr>
            <a:spLocks noGrp="1"/>
          </p:cNvSpPr>
          <p:nvPr>
            <p:ph type="dgm" sz="quarter" idx="11"/>
          </p:nvPr>
        </p:nvSpPr>
        <p:spPr>
          <a:xfrm>
            <a:off x="714348" y="1785938"/>
            <a:ext cx="4572007" cy="4143392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sz="quarter" idx="12"/>
          </p:nvPr>
        </p:nvSpPr>
        <p:spPr>
          <a:xfrm>
            <a:off x="5429250" y="1785938"/>
            <a:ext cx="3214688" cy="4143375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178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642974" y="-24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5" name="SmartArt 占位符 4"/>
          <p:cNvSpPr>
            <a:spLocks noGrp="1"/>
          </p:cNvSpPr>
          <p:nvPr>
            <p:ph type="dgm" sz="quarter" idx="10"/>
          </p:nvPr>
        </p:nvSpPr>
        <p:spPr>
          <a:xfrm>
            <a:off x="714375" y="1857375"/>
            <a:ext cx="4000500" cy="4286250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5000625" y="1857375"/>
            <a:ext cx="3714750" cy="4286250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88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28596" y="171448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571735" y="1714488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28595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571736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-785850" y="-16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/>
          </p:nvPr>
        </p:nvSpPr>
        <p:spPr>
          <a:xfrm>
            <a:off x="4786313" y="1714500"/>
            <a:ext cx="3786187" cy="4214813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41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850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357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8738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-928726" y="5143512"/>
            <a:ext cx="8229600" cy="1143000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altLang="zh-CN" dirty="0" smtClean="0"/>
              <a:t>Thank You 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017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571536" y="-71462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7" name="SmartArt 占位符 6"/>
          <p:cNvSpPr>
            <a:spLocks noGrp="1"/>
          </p:cNvSpPr>
          <p:nvPr>
            <p:ph type="dgm" sz="quarter" idx="11"/>
          </p:nvPr>
        </p:nvSpPr>
        <p:spPr>
          <a:xfrm>
            <a:off x="714348" y="1785938"/>
            <a:ext cx="4572007" cy="4143392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sz="quarter" idx="12"/>
          </p:nvPr>
        </p:nvSpPr>
        <p:spPr>
          <a:xfrm>
            <a:off x="5429250" y="1785938"/>
            <a:ext cx="3214688" cy="4143375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08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642974" y="-24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5" name="SmartArt 占位符 4"/>
          <p:cNvSpPr>
            <a:spLocks noGrp="1"/>
          </p:cNvSpPr>
          <p:nvPr>
            <p:ph type="dgm" sz="quarter" idx="10"/>
          </p:nvPr>
        </p:nvSpPr>
        <p:spPr>
          <a:xfrm>
            <a:off x="714375" y="1857375"/>
            <a:ext cx="4000500" cy="4286250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5000625" y="1857375"/>
            <a:ext cx="3714750" cy="4286250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134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28596" y="171448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571735" y="1714488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28595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571736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-785850" y="-16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/>
          </p:nvPr>
        </p:nvSpPr>
        <p:spPr>
          <a:xfrm>
            <a:off x="4786313" y="1714500"/>
            <a:ext cx="3786187" cy="4214813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832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125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357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4823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-928726" y="5143512"/>
            <a:ext cx="8229600" cy="1143000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altLang="zh-CN" dirty="0" smtClean="0"/>
              <a:t>Thank You 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2584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524000"/>
            <a:ext cx="6248400" cy="1470025"/>
          </a:xfrm>
        </p:spPr>
        <p:txBody>
          <a:bodyPr/>
          <a:lstStyle>
            <a:lvl1pPr>
              <a:defRPr sz="10800"/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733800"/>
            <a:ext cx="5410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85F35EF-0906-4B8F-BA9F-A11102995FC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17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55381-7898-49E5-9190-4766951D881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FF89C-0A81-4C37-84E3-1B1DB251D8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9127D-C31D-4861-9F1A-CFB2FC8A0DC9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86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28596" y="171448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571735" y="1714488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28595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571736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-785850" y="-16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/>
          </p:nvPr>
        </p:nvSpPr>
        <p:spPr>
          <a:xfrm>
            <a:off x="4786313" y="1714500"/>
            <a:ext cx="3786187" cy="4214813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4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D09AD-D282-48F1-B591-4331F95CFBE8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8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5814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5814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49562-93DB-427E-9F26-ECF42323D85D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91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88266-DB13-4B63-817E-0744AACDB3B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2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34A94C-2409-4C41-A165-1B8E2314EA51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9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K:\ProPowerPoint\Шаблоны\В работе\Краски природы\KraskiPriodyPri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835150" y="188913"/>
            <a:ext cx="69135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835150" y="1412875"/>
            <a:ext cx="68516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938" y="6573838"/>
            <a:ext cx="161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FDEADA"/>
                </a:solidFill>
                <a:latin typeface="Bell MT" pitchFamily="18" charset="0"/>
              </a:rPr>
              <a:t>ProPowerPoint.Ru</a:t>
            </a:r>
            <a:endParaRPr lang="ru-RU" sz="1400" smtClean="0">
              <a:solidFill>
                <a:srgbClr val="FDEADA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764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315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1EAA9D-37CC-4E84-9D24-C0FEC6A8C624}" type="slidenum">
              <a:rPr lang="ru-RU" altLang="uk-UA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6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70000"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70000"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70000"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70000"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70000"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74638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162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9E0EB3-AB68-477C-80A5-89D00397B9E0}" type="slidenum">
              <a:rPr lang="ru-RU" altLang="uk-UA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5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62" r:id="rId12"/>
    <p:sldLayoutId id="2147483698" r:id="rId13"/>
    <p:sldLayoutId id="2147483699" r:id="rId14"/>
    <p:sldLayoutId id="2147483701" r:id="rId15"/>
    <p:sldLayoutId id="2147483702" r:id="rId16"/>
    <p:sldLayoutId id="2147483703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</p:sldLayoutIdLst>
  <p:txStyles>
    <p:titleStyle>
      <a:lvl1pPr algn="ctr" rtl="0" fontAlgn="base">
        <a:spcBef>
          <a:spcPct val="0"/>
        </a:spcBef>
        <a:spcAft>
          <a:spcPct val="0"/>
        </a:spcAft>
        <a:defRPr sz="7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anose="030F0702030302020204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anose="030F0702030302020204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anose="030F0702030302020204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Majestic" panose="030F0702030302020204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2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197959-15E3-40E5-BBDA-E05974A6FFD6}" type="datetimeFigureOut">
              <a:rPr lang="ru-RU"/>
              <a:pPr>
                <a:defRPr/>
              </a:pPr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51060D-0FAC-464B-B3BB-5103D0450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tomilenko24@ukr.net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6.png"/><Relationship Id="rId4" Type="http://schemas.openxmlformats.org/officeDocument/2006/relationships/hyperlink" Target="http://gritsivske-vkhpu-19.webnode.com.ua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" y="10190"/>
            <a:ext cx="9150225" cy="684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7060"/>
            <a:ext cx="76454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1234356"/>
            <a:ext cx="6584950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16216" y="6021288"/>
            <a:ext cx="21018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uk-UA" sz="4000" dirty="0">
                <a:solidFill>
                  <a:prstClr val="black"/>
                </a:solidFill>
                <a:latin typeface="Gabriola" panose="04040605051002020D02" pitchFamily="82" charset="0"/>
              </a:rPr>
              <a:t>Гриців 2023</a:t>
            </a:r>
          </a:p>
        </p:txBody>
      </p:sp>
    </p:spTree>
    <p:extLst>
      <p:ext uri="{BB962C8B-B14F-4D97-AF65-F5344CB8AC3E}">
        <p14:creationId xmlns:p14="http://schemas.microsoft.com/office/powerpoint/2010/main" val="4049541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tascha\Desktop\ІДПМ\215504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384"/>
            <a:ext cx="9144000" cy="7053943"/>
          </a:xfrm>
          <a:prstGeom prst="rect">
            <a:avLst/>
          </a:prstGeo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64074"/>
            <a:ext cx="8100392" cy="100806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altLang="uk-UA" sz="5400" dirty="0" smtClean="0">
                <a:latin typeface="Gabriola" panose="04040605051002020D02" pitchFamily="82" charset="0"/>
              </a:rPr>
              <a:t>Майстер-класи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700808"/>
            <a:ext cx="4474840" cy="4968552"/>
          </a:xfrm>
        </p:spPr>
        <p:txBody>
          <a:bodyPr/>
          <a:lstStyle/>
          <a:p>
            <a:endParaRPr lang="uk-UA" sz="2000" dirty="0" smtClean="0">
              <a:latin typeface="Gabriola" panose="04040605051002020D02" pitchFamily="82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Технологія виконання нетрадиційних писанок (для діток ВПО) 2022 р.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Технологія виконання традиційної писанки </a:t>
            </a:r>
            <a:r>
              <a:rPr lang="ru-RU" b="1" dirty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b="1" dirty="0" err="1" smtClean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відкритому</a:t>
            </a:r>
            <a:r>
              <a:rPr lang="ru-RU" b="1" dirty="0" smtClean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заході</a:t>
            </a:r>
            <a:r>
              <a:rPr lang="ru-RU" b="1" dirty="0" smtClean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«День </a:t>
            </a:r>
            <a:r>
              <a:rPr lang="ru-RU" b="1" dirty="0" err="1" smtClean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відкритих</a:t>
            </a:r>
            <a:r>
              <a:rPr lang="ru-RU" b="1" dirty="0" smtClean="0">
                <a:solidFill>
                  <a:srgbClr val="333333"/>
                </a:solidFill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дверей» 2023р.</a:t>
            </a:r>
            <a:endParaRPr lang="uk-UA" b="1" dirty="0"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>
              <a:latin typeface="Gabriola" panose="04040605051002020D02" pitchFamily="8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80072"/>
            <a:ext cx="2736303" cy="2052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609100"/>
            <a:ext cx="1598478" cy="2131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4" b="9187"/>
          <a:stretch/>
        </p:blipFill>
        <p:spPr bwMode="auto">
          <a:xfrm>
            <a:off x="179512" y="200382"/>
            <a:ext cx="1584175" cy="1416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5" y="1260041"/>
            <a:ext cx="2029053" cy="152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7" t="8032" r="17130" b="38236"/>
          <a:stretch/>
        </p:blipFill>
        <p:spPr bwMode="auto">
          <a:xfrm>
            <a:off x="3563888" y="1014789"/>
            <a:ext cx="928953" cy="1204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85" y="1700808"/>
            <a:ext cx="150653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7932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Natascha\Desktop\ІДПМ\z5yUCtT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uk-UA" sz="4800" dirty="0" smtClean="0">
                <a:latin typeface="Gabriola" panose="04040605051002020D02" pitchFamily="82" charset="0"/>
              </a:rPr>
              <a:t>Впровадження передового педагогічного досвіду</a:t>
            </a:r>
            <a:endParaRPr lang="uk-UA" sz="4800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600" dirty="0">
                <a:latin typeface="Gabriola" panose="04040605051002020D02" pitchFamily="82" charset="0"/>
              </a:rPr>
              <a:t>Пріоритетом моїх занять є від переглядів документальних фільмів під час уроків до традиційної самостійної роботи студента із джерелами ( в </a:t>
            </a:r>
            <a:r>
              <a:rPr lang="uk-UA" sz="3600" dirty="0" err="1">
                <a:latin typeface="Gabriola" panose="04040605051002020D02" pitchFamily="82" charset="0"/>
              </a:rPr>
              <a:t>т.ч</a:t>
            </a:r>
            <a:r>
              <a:rPr lang="uk-UA" sz="3600" dirty="0">
                <a:latin typeface="Gabriola" panose="04040605051002020D02" pitchFamily="82" charset="0"/>
              </a:rPr>
              <a:t>. засобами електронної комунікації </a:t>
            </a:r>
            <a:r>
              <a:rPr lang="ru-RU" sz="3600" dirty="0" err="1">
                <a:latin typeface="Gabriola" panose="04040605051002020D02" pitchFamily="82" charset="0"/>
              </a:rPr>
              <a:t>Internet</a:t>
            </a:r>
            <a:r>
              <a:rPr lang="uk-UA" sz="3600" dirty="0">
                <a:latin typeface="Gabriola" panose="04040605051002020D02" pitchFamily="82" charset="0"/>
              </a:rPr>
              <a:t>) до ведення дискусій/круглих столів, презентації на різні теми тощо.  </a:t>
            </a:r>
          </a:p>
        </p:txBody>
      </p:sp>
    </p:spTree>
    <p:extLst>
      <p:ext uri="{BB962C8B-B14F-4D97-AF65-F5344CB8AC3E}">
        <p14:creationId xmlns:p14="http://schemas.microsoft.com/office/powerpoint/2010/main" val="19403776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scha\Desktop\ІДПМ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7504" y="64074"/>
            <a:ext cx="9036496" cy="100806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altLang="uk-UA" sz="2400" b="1" dirty="0" smtClean="0">
                <a:latin typeface="Gabriola" panose="04040605051002020D02" pitchFamily="82" charset="0"/>
              </a:rPr>
              <a:t>Керівник творчої групи</a:t>
            </a:r>
            <a:br>
              <a:rPr lang="uk-UA" altLang="uk-UA" sz="2400" b="1" dirty="0" smtClean="0">
                <a:latin typeface="Gabriola" panose="04040605051002020D02" pitchFamily="82" charset="0"/>
              </a:rPr>
            </a:br>
            <a:r>
              <a:rPr lang="uk-UA" altLang="uk-UA" sz="2400" b="1" dirty="0" smtClean="0">
                <a:latin typeface="Gabriola" panose="04040605051002020D02" pitchFamily="82" charset="0"/>
              </a:rPr>
              <a:t>захист випускників за професією «оформлювач вітрин, будівель та приміщень»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3407" r="19618" b="11236"/>
          <a:stretch/>
        </p:blipFill>
        <p:spPr bwMode="auto">
          <a:xfrm>
            <a:off x="5652120" y="1340768"/>
            <a:ext cx="2735515" cy="387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2671"/>
            <a:ext cx="2736304" cy="3648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3098952" cy="413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53598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scha\Desktop\ІДПМ\img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7504" y="64074"/>
            <a:ext cx="9036496" cy="100806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altLang="uk-UA" sz="2400" b="1" dirty="0" smtClean="0">
                <a:latin typeface="Gabriola" panose="04040605051002020D02" pitchFamily="82" charset="0"/>
              </a:rPr>
              <a:t>Керівник творчої групи</a:t>
            </a:r>
            <a:br>
              <a:rPr lang="uk-UA" altLang="uk-UA" sz="2400" b="1" dirty="0" smtClean="0">
                <a:latin typeface="Gabriola" panose="04040605051002020D02" pitchFamily="82" charset="0"/>
              </a:rPr>
            </a:br>
            <a:r>
              <a:rPr lang="uk-UA" altLang="uk-UA" sz="2400" b="1" dirty="0" smtClean="0">
                <a:latin typeface="Gabriola" panose="04040605051002020D02" pitchFamily="82" charset="0"/>
              </a:rPr>
              <a:t>захист випускників за спеціальністю «дизайн» (який відбувався дистанційно)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r="20929"/>
          <a:stretch/>
        </p:blipFill>
        <p:spPr bwMode="auto">
          <a:xfrm>
            <a:off x="6516216" y="1798779"/>
            <a:ext cx="2376264" cy="1828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r="23106"/>
          <a:stretch/>
        </p:blipFill>
        <p:spPr bwMode="auto">
          <a:xfrm>
            <a:off x="4716016" y="2780928"/>
            <a:ext cx="2395471" cy="1993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r="22000"/>
          <a:stretch/>
        </p:blipFill>
        <p:spPr bwMode="auto">
          <a:xfrm>
            <a:off x="6012160" y="4509120"/>
            <a:ext cx="2339009" cy="1893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04715"/>
            <a:ext cx="3384376" cy="4512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18323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latin typeface="Gabriola" pitchFamily="82" charset="0"/>
              </a:rPr>
              <a:t>Організація перевідного екзамену за напрямком «дизайн»</a:t>
            </a:r>
            <a:endParaRPr lang="ru-RU" sz="2800" b="1" dirty="0">
              <a:latin typeface="Gabriola" pitchFamily="82" charset="0"/>
            </a:endParaRPr>
          </a:p>
        </p:txBody>
      </p:sp>
      <p:pic>
        <p:nvPicPr>
          <p:cNvPr id="18434" name="Picture 2" descr="C:\РОБОТА\0. ОСОБИСТЕ\ФОТОГРАФІЇ ТА ВІДЕО\фотографії\IMG_20210609_1452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67"/>
          <a:stretch/>
        </p:blipFill>
        <p:spPr bwMode="auto">
          <a:xfrm>
            <a:off x="245731" y="1484784"/>
            <a:ext cx="2310046" cy="274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РОБОТА\0. ОСОБИСТЕ\ФОТОГРАФІЇ ТА ВІДЕО\фотографії\IMG_20210609_141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46" y="1484784"/>
            <a:ext cx="3637937" cy="27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РОБОТА\0. ОСОБИСТЕ\ФОТОГРАФІЇ ТА ВІДЕО\фотографії\IMG_20210609_1148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5" b="24346"/>
          <a:stretch/>
        </p:blipFill>
        <p:spPr bwMode="auto">
          <a:xfrm>
            <a:off x="1619672" y="4491225"/>
            <a:ext cx="6658539" cy="21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РОБОТА\0. ОСОБИСТЕ\ФОТОГРАФІЇ ТА ВІДЕО\фотографії\IMG_20210609_1147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28642" r="3490" b="12911"/>
          <a:stretch/>
        </p:blipFill>
        <p:spPr bwMode="auto">
          <a:xfrm>
            <a:off x="2772283" y="1482737"/>
            <a:ext cx="2384953" cy="273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81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atascha\Desktop\ІДПМ\91015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100392" cy="129322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altLang="uk-UA" sz="2000" dirty="0" smtClean="0">
                <a:latin typeface="Gabriola" panose="04040605051002020D02" pitchFamily="82" charset="0"/>
              </a:rPr>
              <a:t>Член творчої групи з розробки проекту Державного стандарту </a:t>
            </a:r>
            <a:r>
              <a:rPr lang="uk-UA" altLang="uk-UA" sz="2000" smtClean="0">
                <a:latin typeface="Gabriola" panose="04040605051002020D02" pitchFamily="82" charset="0"/>
              </a:rPr>
              <a:t>ПТО </a:t>
            </a:r>
            <a:r>
              <a:rPr lang="uk-UA" altLang="uk-UA" sz="2000" smtClean="0">
                <a:latin typeface="Gabriola" panose="04040605051002020D02" pitchFamily="82" charset="0"/>
              </a:rPr>
              <a:t>по модульній </a:t>
            </a:r>
            <a:r>
              <a:rPr lang="uk-UA" altLang="uk-UA" sz="2000" dirty="0" smtClean="0">
                <a:latin typeface="Gabriola" panose="04040605051002020D02" pitchFamily="82" charset="0"/>
              </a:rPr>
              <a:t>системі  з професії «оформлювач вітрин, будівель та приміщень» на базі  вищого професійного училища №25 </a:t>
            </a:r>
            <a:r>
              <a:rPr lang="uk-UA" altLang="uk-UA" sz="2000" dirty="0" err="1" smtClean="0">
                <a:latin typeface="Gabriola" panose="04040605051002020D02" pitchFamily="82" charset="0"/>
              </a:rPr>
              <a:t>м.Хмельницький</a:t>
            </a:r>
            <a:endParaRPr lang="uk-UA" altLang="uk-UA" sz="2000" dirty="0" smtClean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388553"/>
            <a:ext cx="4474840" cy="4488447"/>
          </a:xfrm>
        </p:spPr>
        <p:txBody>
          <a:bodyPr/>
          <a:lstStyle/>
          <a:p>
            <a:endParaRPr lang="uk-UA" sz="2000" dirty="0" smtClean="0">
              <a:latin typeface="Gabriola" panose="04040605051002020D02" pitchFamily="82" charset="0"/>
            </a:endParaRPr>
          </a:p>
          <a:p>
            <a:endParaRPr lang="uk-UA" sz="2000" dirty="0">
              <a:latin typeface="Gabriola" panose="04040605051002020D02" pitchFamily="82" charset="0"/>
            </a:endParaRPr>
          </a:p>
        </p:txBody>
      </p:sp>
      <p:pic>
        <p:nvPicPr>
          <p:cNvPr id="2" name="Picture 3" descr="C:\РОБОТА\0. ОСОБИСТЕ\ФОТОГРАФІЇ ТА ВІДЕО\.thumbnails\15592180112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443163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РОБОТА\0. ОСОБИСТЕ\ФОТОГРАФІЇ ТА ВІДЕО\.thumbnails\15592180107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26" y="2331065"/>
            <a:ext cx="5147733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14514819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atascha\Desktop\ІДПМ\underwater-wallpaper-3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1484784"/>
            <a:ext cx="2670300" cy="158417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Gabriola" panose="04040605051002020D02" pitchFamily="82" charset="0"/>
                <a:ea typeface="Times New Roman" panose="02020603050405020304" pitchFamily="18" charset="0"/>
              </a:rPr>
              <a:t>Конкурс проходив в два тура на дистанційній основі</a:t>
            </a:r>
            <a:r>
              <a:rPr lang="uk-UA" sz="2000" dirty="0">
                <a:latin typeface="Gabriola" panose="04040605051002020D02" pitchFamily="82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latin typeface="Gabriola" panose="04040605051002020D02" pitchFamily="82" charset="0"/>
                <a:ea typeface="Times New Roman" panose="02020603050405020304" pitchFamily="18" charset="0"/>
              </a:rPr>
            </a:br>
            <a:endParaRPr lang="uk-UA" sz="2000" dirty="0">
              <a:latin typeface="Gabriola" panose="04040605051002020D02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16632"/>
            <a:ext cx="8451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prstClr val="black"/>
                </a:solidFill>
                <a:latin typeface="Gabriola" pitchFamily="82" charset="0"/>
                <a:ea typeface="+mj-ea"/>
                <a:cs typeface="+mj-cs"/>
              </a:rPr>
              <a:t>Участь у  Всеукраїнському конкурсі </a:t>
            </a:r>
            <a:r>
              <a:rPr lang="uk-UA" sz="3600" dirty="0" smtClean="0">
                <a:latin typeface="Gabriola" pitchFamily="82" charset="0"/>
                <a:ea typeface="Times New Roman"/>
              </a:rPr>
              <a:t>з </a:t>
            </a:r>
            <a:r>
              <a:rPr lang="uk-UA" sz="3600" dirty="0">
                <a:latin typeface="Gabriola" pitchFamily="82" charset="0"/>
                <a:ea typeface="Times New Roman"/>
              </a:rPr>
              <a:t>писанкарства «Великодні писанки</a:t>
            </a:r>
            <a:r>
              <a:rPr lang="uk-UA" sz="3600" dirty="0" smtClean="0">
                <a:latin typeface="Gabriola" pitchFamily="82" charset="0"/>
                <a:ea typeface="Times New Roman"/>
              </a:rPr>
              <a:t>» м. Житомир</a:t>
            </a:r>
            <a:r>
              <a:rPr lang="uk-UA" sz="3600" dirty="0" smtClean="0">
                <a:solidFill>
                  <a:prstClr val="black"/>
                </a:solidFill>
                <a:latin typeface="Gabriola" pitchFamily="82" charset="0"/>
                <a:ea typeface="+mj-ea"/>
                <a:cs typeface="+mj-cs"/>
              </a:rPr>
              <a:t>  2021 р</a:t>
            </a:r>
            <a:endParaRPr lang="uk-UA" dirty="0">
              <a:latin typeface="Gabriola" pitchFamily="82" charset="0"/>
            </a:endParaRPr>
          </a:p>
        </p:txBody>
      </p:sp>
      <p:pic>
        <p:nvPicPr>
          <p:cNvPr id="10244" name="Picture 4" descr="C:\РОБОТА\0. МЕТОДИЧНА РОБОТА\0.ПОЗАУРОЧНА РОБОТА\ПИСАНКАРСТВО 2021\изображенинннннне_viber_2021-04-10_11-20-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47016"/>
            <a:ext cx="2509312" cy="1881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5" name="Picture 5" descr="C:\РОБОТА\0. ОСОБИСТЕ\ФОТОГРАФІЇ ТА ВІДЕО\фотографії\IMG_20210412_1232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r="10781"/>
          <a:stretch/>
        </p:blipFill>
        <p:spPr bwMode="auto">
          <a:xfrm>
            <a:off x="384288" y="1412776"/>
            <a:ext cx="2192819" cy="3542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6" name="Picture 6" descr="C:\РОБОТА\0. ОСОБИСТЕ\ФОТОГРАФІЇ ТА ВІДЕО\фотографії\IMG_20210422_133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90969"/>
            <a:ext cx="216024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7" name="Picture 7" descr="C:\РОБОТА\0. ОСОБИСТЕ\ФОТОГРАФІЇ ТА ВІДЕО\фотографії\IMG_20210422_1319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2736304" cy="364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915181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uk-UA" sz="3200" b="1" dirty="0">
                <a:latin typeface="Gabriola" pitchFamily="82" charset="0"/>
              </a:rPr>
              <a:t>Участь у сертифікаційних програмах</a:t>
            </a:r>
            <a:endParaRPr lang="ru-RU" sz="3200" dirty="0">
              <a:latin typeface="Gabriola" pitchFamily="82" charset="0"/>
            </a:endParaRPr>
          </a:p>
        </p:txBody>
      </p:sp>
      <p:pic>
        <p:nvPicPr>
          <p:cNvPr id="16387" name="Picture 3" descr="C:\Users\user\Downloads\изображение_viber_2023-01-18_12-11-08-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2736"/>
            <a:ext cx="2251528" cy="32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ownloads\изображение_viber_2023-01-18_12-29-07-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380878" cy="33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ownloads\изображение_viber_2023-01-18_12-29-54-7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61" y="1844823"/>
            <a:ext cx="2577135" cy="367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user\Downloads\изображение_viber_2023-01-18_12-31-47-5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11" y="2228008"/>
            <a:ext cx="2745854" cy="39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user\Downloads\изображение_viber_2023-01-18_12-31-53-6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41" y="2660333"/>
            <a:ext cx="2894309" cy="41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user\Downloads\изображение_viber_2023-01-18_12-32-33-3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5"/>
            <a:ext cx="2592288" cy="36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user\Downloads\изображение_viber_2023-01-18_12-33-25-2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48110"/>
            <a:ext cx="2475407" cy="353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:\Users\user\Downloads\изображение_viber_2023-01-18_12-34-06-80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1842"/>
            <a:ext cx="2680143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C:\Users\user\Downloads\изображение_viber_2023-01-18_12-35-02-74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84" y="2196879"/>
            <a:ext cx="2757071" cy="39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C:\Users\user\Downloads\изображение_viber_2023-01-18_12-36-24-60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65" y="2646117"/>
            <a:ext cx="2730827" cy="385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792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20329" r="64570" b="9663"/>
          <a:stretch/>
        </p:blipFill>
        <p:spPr bwMode="auto">
          <a:xfrm rot="21083311">
            <a:off x="603336" y="1052736"/>
            <a:ext cx="296201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23230" r="65659" b="8960"/>
          <a:stretch/>
        </p:blipFill>
        <p:spPr bwMode="auto">
          <a:xfrm rot="538002">
            <a:off x="5508104" y="1345797"/>
            <a:ext cx="2802972" cy="388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32656"/>
            <a:ext cx="7984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atin typeface="Gabriola" pitchFamily="82" charset="0"/>
              </a:rPr>
              <a:t>Курси підвищення кваліфікації в </a:t>
            </a:r>
            <a:r>
              <a:rPr lang="uk-UA" sz="4000" b="1" dirty="0" smtClean="0">
                <a:latin typeface="Gabriola" pitchFamily="82" charset="0"/>
              </a:rPr>
              <a:t>2021 </a:t>
            </a:r>
            <a:r>
              <a:rPr lang="uk-UA" sz="4000" b="1" dirty="0">
                <a:latin typeface="Gabriola" pitchFamily="82" charset="0"/>
              </a:rPr>
              <a:t>році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060852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atascha\Desktop\ІДПМ\woo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60"/>
            <a:ext cx="914510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Gabriola" pitchFamily="82" charset="0"/>
              </a:rPr>
              <a:t>Курси підвищення кваліфікації в 2022 році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3"/>
            <a:ext cx="7416824" cy="488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scha\Desktop\ІДПМ\f25.jpg"/>
          <p:cNvPicPr>
            <a:picLocks noChangeAspect="1" noChangeArrowheads="1"/>
          </p:cNvPicPr>
          <p:nvPr/>
        </p:nvPicPr>
        <p:blipFill>
          <a:blip r:embed="rId2">
            <a:lum bright="2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57356" y="357166"/>
            <a:ext cx="7117392" cy="518911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6600" b="1" dirty="0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Недоліки </a:t>
            </a:r>
            <a:r>
              <a:rPr lang="uk-UA" sz="6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завжди там, </a:t>
            </a:r>
            <a:br>
              <a:rPr lang="uk-UA" sz="6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uk-UA" sz="6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де закінчується творчість </a:t>
            </a:r>
            <a:br>
              <a:rPr lang="uk-UA" sz="6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uk-UA" sz="66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і починається робота. </a:t>
            </a:r>
          </a:p>
          <a:p>
            <a:pPr lvl="0" algn="r" fontAlgn="auto">
              <a:spcBef>
                <a:spcPct val="20000"/>
              </a:spcBef>
              <a:spcAft>
                <a:spcPts val="0"/>
              </a:spcAft>
              <a:defRPr/>
            </a:pPr>
            <a:endParaRPr lang="uk-UA" sz="2800" b="1" dirty="0" smtClean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  <a:p>
            <a:pPr lvl="0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Віссаріон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Григорович </a:t>
            </a:r>
            <a:r>
              <a:rPr lang="uk-UA" sz="2800" b="1" dirty="0" err="1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Белінський</a:t>
            </a:r>
            <a:endParaRPr lang="uk-UA" sz="2800" b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2836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scha\Desktop\ІДПМ\depositphotos_104242314-stock-photo-a-fragment-of-an-old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214346" y="0"/>
            <a:ext cx="9744076" cy="6858000"/>
          </a:xfrm>
          <a:prstGeom prst="rect">
            <a:avLst/>
          </a:prstGeom>
          <a:noFill/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11960" y="214290"/>
            <a:ext cx="4446236" cy="11430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altLang="uk-UA" b="1" dirty="0" smtClean="0">
                <a:latin typeface="Gabriola" panose="04040605051002020D02" pitchFamily="82" charset="0"/>
              </a:rPr>
              <a:t>Нагороди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" b="10119"/>
          <a:stretch/>
        </p:blipFill>
        <p:spPr bwMode="auto">
          <a:xfrm rot="21128408">
            <a:off x="1142095" y="648901"/>
            <a:ext cx="3150213" cy="556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392">
            <a:off x="5603860" y="1572058"/>
            <a:ext cx="3033441" cy="4644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23848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atascha\Desktop\ІДПМ\wo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102" cy="6858000"/>
          </a:xfrm>
          <a:prstGeom prst="rect">
            <a:avLst/>
          </a:prstGeo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763688" y="64074"/>
            <a:ext cx="4600178" cy="100806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altLang="uk-UA" sz="6000" dirty="0" smtClean="0">
                <a:latin typeface="Gabriola" panose="04040605051002020D02" pitchFamily="82" charset="0"/>
              </a:rPr>
              <a:t>Мої контакти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388553"/>
            <a:ext cx="4474840" cy="44884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uk-UA" sz="3600" dirty="0" smtClean="0">
                <a:latin typeface="Gabriola" panose="04040605051002020D02" pitchFamily="82" charset="0"/>
              </a:rPr>
              <a:t>Номер телефона: +380976086245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600" dirty="0" smtClean="0">
                <a:latin typeface="Gabriola" panose="04040605051002020D02" pitchFamily="82" charset="0"/>
              </a:rPr>
              <a:t>Електронна пошта: </a:t>
            </a:r>
            <a:r>
              <a:rPr lang="en-US" sz="3600" dirty="0" smtClean="0">
                <a:latin typeface="Gabriola" panose="04040605051002020D02" pitchFamily="82" charset="0"/>
                <a:hlinkClick r:id="rId3"/>
              </a:rPr>
              <a:t>tomilenko24@ukr.net</a:t>
            </a:r>
            <a:endParaRPr lang="uk-UA" sz="3600" dirty="0" smtClean="0">
              <a:latin typeface="Gabriola" panose="04040605051002020D02" pitchFamily="82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3600" dirty="0" smtClean="0">
                <a:latin typeface="Gabriola" panose="04040605051002020D02" pitchFamily="82" charset="0"/>
              </a:rPr>
              <a:t>Веб-сайт: </a:t>
            </a:r>
            <a:r>
              <a:rPr lang="en-US" sz="3600" dirty="0" smtClean="0">
                <a:latin typeface="Gabriola" panose="04040605051002020D02" pitchFamily="82" charset="0"/>
                <a:hlinkClick r:id="rId4"/>
              </a:rPr>
              <a:t>http://gritsivske-vkhpu-19.webnode.com.ua/</a:t>
            </a:r>
            <a:endParaRPr lang="uk-UA" sz="3600" dirty="0" smtClean="0">
              <a:latin typeface="Gabriola" panose="04040605051002020D02" pitchFamily="82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uk-UA" sz="3600" dirty="0" smtClean="0">
              <a:latin typeface="Gabriola" panose="04040605051002020D02" pitchFamily="82" charset="0"/>
            </a:endParaRPr>
          </a:p>
          <a:p>
            <a:endParaRPr lang="uk-UA" sz="2000" dirty="0">
              <a:latin typeface="Gabriola" panose="04040605051002020D02" pitchFamily="82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0726">
            <a:off x="339635" y="2204863"/>
            <a:ext cx="3942738" cy="221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06044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7265">
            <a:off x="1411080" y="1201076"/>
            <a:ext cx="6135331" cy="4196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612744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scha\Desktop\ІДПМ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763688" y="64074"/>
            <a:ext cx="4600178" cy="100806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uk-UA" altLang="uk-UA" sz="6000" dirty="0" smtClean="0">
                <a:latin typeface="Gabriola" panose="04040605051002020D02" pitchFamily="82" charset="0"/>
              </a:rPr>
              <a:t>Автобіографія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916832"/>
            <a:ext cx="4474840" cy="4255908"/>
          </a:xfrm>
        </p:spPr>
        <p:txBody>
          <a:bodyPr>
            <a:normAutofit fontScale="92500" lnSpcReduction="10000"/>
          </a:bodyPr>
          <a:lstStyle/>
          <a:p>
            <a:r>
              <a:rPr lang="uk-UA" sz="1800" dirty="0" smtClean="0">
                <a:latin typeface="Gabriola" panose="04040605051002020D02" pitchFamily="82" charset="0"/>
              </a:rPr>
              <a:t>Наталія Василівна Фурман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народилася в м. Ізяславі 24 грудня 1975 р.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З 2002-2006 року навчалася  в </a:t>
            </a:r>
            <a:r>
              <a:rPr lang="uk-UA" sz="1800" dirty="0" err="1" smtClean="0">
                <a:latin typeface="Gabriola" panose="04040605051002020D02" pitchFamily="82" charset="0"/>
              </a:rPr>
              <a:t>Грицівському</a:t>
            </a:r>
            <a:r>
              <a:rPr lang="uk-UA" sz="1800" dirty="0" smtClean="0">
                <a:latin typeface="Gabriola" panose="04040605051002020D02" pitchFamily="82" charset="0"/>
              </a:rPr>
              <a:t> вищому професійному училищі 19 по спеціальності «Дизайн» і здобула кваліфікацію дизайнера 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З 2005-2011 року навчалася в Кременецькому гуманітарно-педагогічному інституті ім. Тараса Григоровича Шевченка по спеціальності «Педагогіка і методика середньої освіти. Образотворче мистецтво.» та здобула кваліфікацію вчителя образотворчого мистецтва, етики і естетики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З 2006  і по </a:t>
            </a:r>
            <a:r>
              <a:rPr lang="uk-UA" sz="1800" dirty="0" err="1" smtClean="0">
                <a:latin typeface="Gabriola" panose="04040605051002020D02" pitchFamily="82" charset="0"/>
              </a:rPr>
              <a:t>сьгоднішній</a:t>
            </a:r>
            <a:r>
              <a:rPr lang="uk-UA" sz="1800" dirty="0" smtClean="0">
                <a:latin typeface="Gabriola" panose="04040605051002020D02" pitchFamily="82" charset="0"/>
              </a:rPr>
              <a:t> день </a:t>
            </a:r>
            <a:r>
              <a:rPr lang="uk-UA" sz="1800" dirty="0" err="1" smtClean="0">
                <a:latin typeface="Gabriola" panose="04040605051002020D02" pitchFamily="82" charset="0"/>
              </a:rPr>
              <a:t>рацюю</a:t>
            </a:r>
            <a:r>
              <a:rPr lang="uk-UA" sz="1800" dirty="0" smtClean="0">
                <a:latin typeface="Gabriola" panose="04040605051002020D02" pitchFamily="82" charset="0"/>
              </a:rPr>
              <a:t> в </a:t>
            </a:r>
            <a:r>
              <a:rPr lang="uk-UA" sz="1800" dirty="0" err="1" smtClean="0">
                <a:latin typeface="Gabriola" panose="04040605051002020D02" pitchFamily="82" charset="0"/>
              </a:rPr>
              <a:t>Грицівському</a:t>
            </a:r>
            <a:r>
              <a:rPr lang="uk-UA" sz="1800" dirty="0" smtClean="0">
                <a:latin typeface="Gabriola" panose="04040605051002020D02" pitchFamily="82" charset="0"/>
              </a:rPr>
              <a:t> ВХПУ 19 на посаді викладача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Стаж роботи складає: загальний – 31 рік; педагогічний – 17 років; на посаді – 16 років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Спеціаліст вищої категорії</a:t>
            </a:r>
          </a:p>
          <a:p>
            <a:pPr marL="0" indent="0">
              <a:buNone/>
            </a:pPr>
            <a:endParaRPr lang="uk-UA" sz="2000" dirty="0" smtClean="0">
              <a:latin typeface="Gabriola" panose="04040605051002020D02" pitchFamily="82" charset="0"/>
            </a:endParaRPr>
          </a:p>
          <a:p>
            <a:endParaRPr lang="uk-UA" sz="2000" dirty="0">
              <a:latin typeface="Gabriola" panose="04040605051002020D02" pitchFamily="82" charset="0"/>
            </a:endParaRPr>
          </a:p>
        </p:txBody>
      </p:sp>
      <p:pic>
        <p:nvPicPr>
          <p:cNvPr id="2050" name="Picture 2" descr="E:\изображение_viber_2023-02-17_11-01-50-4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4827"/>
            <a:ext cx="3568452" cy="4787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scha\Desktop\ІДПМ\614848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66" cy="6858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39552" y="188640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60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ea typeface="Verdana" pitchFamily="34" charset="0"/>
                <a:cs typeface="Verdana" pitchFamily="34" charset="0"/>
              </a:rPr>
              <a:t>Тема </a:t>
            </a:r>
            <a:r>
              <a:rPr lang="uk-UA" sz="60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ea typeface="Verdana" pitchFamily="34" charset="0"/>
                <a:cs typeface="Verdana" pitchFamily="34" charset="0"/>
              </a:rPr>
              <a:t>досвіду</a:t>
            </a:r>
            <a:endParaRPr lang="uk-UA" sz="60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latin typeface="Gabriola" panose="04040605051002020D02" pitchFamily="8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 rot="5400000">
            <a:off x="2694412" y="-126288"/>
            <a:ext cx="4104456" cy="7635955"/>
          </a:xfrm>
          <a:prstGeom prst="round2SameRect">
            <a:avLst>
              <a:gd name="adj1" fmla="val 43312"/>
              <a:gd name="adj2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48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uk-UA" sz="54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“ Розвиток креативного   мислення та творчих здібностей учнів на уроках теоретичного навчання ”</a:t>
            </a:r>
            <a:r>
              <a:rPr lang="ru-RU" sz="5400" dirty="0" smtClean="0">
                <a:solidFill>
                  <a:prstClr val="white"/>
                </a:solidFill>
                <a:latin typeface="Gabriola" panose="04040605051002020D02" pitchFamily="82" charset="0"/>
              </a:rPr>
              <a:t>.</a:t>
            </a:r>
            <a:endParaRPr lang="ru-RU" sz="5400" dirty="0">
              <a:solidFill>
                <a:prstClr val="white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236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scha\Desktop\ІДПМ\depositphotos_132777800-stock-video-blue-turquoise-green-bokeh-ligh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" y="-6248"/>
            <a:ext cx="914402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207" y="980728"/>
            <a:ext cx="6913563" cy="79208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Gabriola" panose="04040605051002020D02" pitchFamily="82" charset="0"/>
              </a:rPr>
              <a:t>Розробка розкладу уроків для дистанційного та змішаного навчання</a:t>
            </a:r>
            <a:endParaRPr lang="uk-UA" sz="5400" dirty="0">
              <a:latin typeface="Gabriola" panose="04040605051002020D02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34352" r="10516" b="23932"/>
          <a:stretch/>
        </p:blipFill>
        <p:spPr bwMode="auto">
          <a:xfrm>
            <a:off x="179512" y="2708920"/>
            <a:ext cx="6533322" cy="1852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5233" y="472514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https://gritsivske-vkhpu-19.webnode.com.ua/news/rozklad-urokiv-grupi-No1-z-20-po-24-lyutogo-2023-roku/?_gl=1*1ihytp7*_ga*Njk5MzkyMzYxLjE2MzY0NjAzNzE.*_ga_YSX1HV0KT8*MTY4MDA3NzI3MS43My4xLjE2ODAwNzgxOTQuMzkuMC4w</a:t>
            </a:r>
            <a:endParaRPr lang="ru-RU" sz="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74" y="4293096"/>
            <a:ext cx="4218283" cy="237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2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atascha\Desktop\ІДПМ\depositphotos_73818283-stock-photo-natural-wooden-turquoise-boards-w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5745" y="-3825"/>
            <a:ext cx="9358346" cy="6858000"/>
          </a:xfrm>
          <a:prstGeom prst="rect">
            <a:avLst/>
          </a:prstGeo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643702" cy="100806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uk-UA" altLang="uk-UA" sz="5400" dirty="0" smtClean="0">
                <a:latin typeface="Gabriola" panose="04040605051002020D02" pitchFamily="82" charset="0"/>
              </a:rPr>
              <a:t>Напрацювання електронної бібліотеки для дизайнерів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13" y="1680756"/>
            <a:ext cx="7359030" cy="4137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9940" y="6276389"/>
            <a:ext cx="73403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https://drive.google.com/drive/folders/1jA65wETKBvDeG5uoNVbc1oFelCRrwITn?usp=sharing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2892125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tascha\Desktop\ІДПМ\blue-1010021_960_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521804" y="188640"/>
            <a:ext cx="8100392" cy="100806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uk-UA" altLang="uk-UA" sz="6000" dirty="0" smtClean="0">
                <a:latin typeface="Gabriola" panose="04040605051002020D02" pitchFamily="82" charset="0"/>
              </a:rPr>
              <a:t>Електроні навчальні посібники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26915" r="18733" b="5334"/>
          <a:stretch/>
        </p:blipFill>
        <p:spPr bwMode="auto">
          <a:xfrm>
            <a:off x="323528" y="1331806"/>
            <a:ext cx="4537268" cy="192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8538" y="340646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https://oformluvac-vitrin-budivel-ta-primisen-6.webnode.com.ua/?_gl=1*1ry06da*_ga*Njk5MzkyMzYxLjE2MzY0NjAzNzE.*_ga_YSX1HV0KT8*MTY4MDA3NzI3MS43My4wLjE2ODAwNzcyNzEuNjAuMC4w</a:t>
            </a:r>
            <a:endParaRPr lang="ru-RU" sz="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32349" r="-891" b="10081"/>
          <a:stretch/>
        </p:blipFill>
        <p:spPr bwMode="auto">
          <a:xfrm>
            <a:off x="1043608" y="4005064"/>
            <a:ext cx="7889204" cy="255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8487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tascha\Desktop\ІДПМ\depositphotos_113430088-stock-photo-vintage-turquoise-wood-board-pain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744076" cy="6858000"/>
          </a:xfrm>
          <a:prstGeom prst="rect">
            <a:avLst/>
          </a:prstGeo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64074"/>
            <a:ext cx="8100392" cy="100806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altLang="uk-UA" sz="5400" dirty="0" smtClean="0">
                <a:latin typeface="Gabriola" panose="04040605051002020D02" pitchFamily="82" charset="0"/>
              </a:rPr>
              <a:t>Методична розробка уроку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22596" r="73301" b="22239"/>
          <a:stretch/>
        </p:blipFill>
        <p:spPr bwMode="auto">
          <a:xfrm>
            <a:off x="467544" y="1107756"/>
            <a:ext cx="2526089" cy="347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83" y="3949661"/>
            <a:ext cx="1910913" cy="255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1973709" cy="1973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89" y="3972041"/>
            <a:ext cx="2505249" cy="2139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26" y="1196752"/>
            <a:ext cx="3370110" cy="25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375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latin typeface="Gabriola" pitchFamily="82" charset="0"/>
              </a:rPr>
              <a:t>Відкритий урок на тему: Використання технологій «</a:t>
            </a:r>
            <a:r>
              <a:rPr lang="uk-UA" sz="2800" b="1" dirty="0" err="1" smtClean="0">
                <a:latin typeface="Gabriola" pitchFamily="82" charset="0"/>
              </a:rPr>
              <a:t>веб-квест</a:t>
            </a:r>
            <a:r>
              <a:rPr lang="uk-UA" sz="2800" b="1" dirty="0" smtClean="0">
                <a:latin typeface="Gabriola" pitchFamily="82" charset="0"/>
              </a:rPr>
              <a:t>» на уроках теоретичного навчання</a:t>
            </a:r>
            <a:endParaRPr lang="ru-RU" sz="2800" b="1" dirty="0">
              <a:latin typeface="Gabriola" pitchFamily="82" charset="0"/>
            </a:endParaRPr>
          </a:p>
        </p:txBody>
      </p:sp>
      <p:pic>
        <p:nvPicPr>
          <p:cNvPr id="17410" name="Picture 2" descr="C:\РОБОТА\0. ОСОБИСТЕ\ФОТОГРАФІЇ ТА ВІДЕО\фотографії\IMG_20210302_1123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5170" r="15073"/>
          <a:stretch/>
        </p:blipFill>
        <p:spPr bwMode="auto">
          <a:xfrm>
            <a:off x="694308" y="1412776"/>
            <a:ext cx="2714826" cy="2857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4" t="21711"/>
          <a:stretch/>
        </p:blipFill>
        <p:spPr bwMode="auto">
          <a:xfrm>
            <a:off x="2051721" y="3933056"/>
            <a:ext cx="3355970" cy="2650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C:\РОБОТА\0. ОСОБИСТЕ\ФОТОГРАФІЇ ТА ВІДЕО\фотографії\IMG_20210302_113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25" y="1412776"/>
            <a:ext cx="3078532" cy="2308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3" name="Picture 5" descr="C:\РОБОТА\0. ОСОБИСТЕ\ФОТОГРАФІЇ ТА ВІДЕО\фотографії\IMG_20210302_1131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2786869" cy="2090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35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raskiPrirod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99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орхиде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2697</TotalTime>
  <Words>351</Words>
  <Application>Microsoft Office PowerPoint</Application>
  <PresentationFormat>Экран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KraskiPrirody</vt:lpstr>
      <vt:lpstr>Оформление по умолчанию</vt:lpstr>
      <vt:lpstr>2_Оформление по умолчанию</vt:lpstr>
      <vt:lpstr>орхидеи</vt:lpstr>
      <vt:lpstr>Презентация PowerPoint</vt:lpstr>
      <vt:lpstr>Презентация PowerPoint</vt:lpstr>
      <vt:lpstr>Автобіографія</vt:lpstr>
      <vt:lpstr>Презентация PowerPoint</vt:lpstr>
      <vt:lpstr>Розробка розкладу уроків для дистанційного та змішаного навчання</vt:lpstr>
      <vt:lpstr>Напрацювання електронної бібліотеки для дизайнерів</vt:lpstr>
      <vt:lpstr>Електроні навчальні посібники</vt:lpstr>
      <vt:lpstr>Методична розробка уроку</vt:lpstr>
      <vt:lpstr>Відкритий урок на тему: Використання технологій «веб-квест» на уроках теоретичного навчання</vt:lpstr>
      <vt:lpstr>Майстер-класи</vt:lpstr>
      <vt:lpstr>Впровадження передового педагогічного досвіду</vt:lpstr>
      <vt:lpstr>Керівник творчої групи захист випускників за професією «оформлювач вітрин, будівель та приміщень»</vt:lpstr>
      <vt:lpstr>Керівник творчої групи захист випускників за спеціальністю «дизайн» (який відбувався дистанційно)</vt:lpstr>
      <vt:lpstr>Організація перевідного екзамену за напрямком «дизайн»</vt:lpstr>
      <vt:lpstr>Член творчої групи з розробки проекту Державного стандарту ПТО по модульній системі  з професії «оформлювач вітрин, будівель та приміщень» на базі  вищого професійного училища №25 м.Хмельницький</vt:lpstr>
      <vt:lpstr>Конкурс проходив в два тура на дистанційній основі </vt:lpstr>
      <vt:lpstr>Участь у сертифікаційних програмах</vt:lpstr>
      <vt:lpstr>Презентация PowerPoint</vt:lpstr>
      <vt:lpstr>Курси підвищення кваліфікації в 2022 році</vt:lpstr>
      <vt:lpstr>Нагороди</vt:lpstr>
      <vt:lpstr>Мої контакти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викладача художніх спецдисциплін теоретичного навчання</dc:title>
  <dc:subject>Краски природы</dc:subject>
  <dc:creator>Natascha</dc:creator>
  <dc:description>http://propowerpoint.ru - Бесплатные шаблоны для презентаций. Полезные советы и уроки PowerPoint .</dc:description>
  <cp:lastModifiedBy>user</cp:lastModifiedBy>
  <cp:revision>212</cp:revision>
  <dcterms:created xsi:type="dcterms:W3CDTF">2015-03-23T10:13:23Z</dcterms:created>
  <dcterms:modified xsi:type="dcterms:W3CDTF">2023-03-29T14:52:08Z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0008005e070000000000010243100207f9000400038000</vt:lpwstr>
  </property>
</Properties>
</file>