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32" r:id="rId1"/>
  </p:sldMasterIdLst>
  <p:sldIdLst>
    <p:sldId id="256" r:id="rId2"/>
    <p:sldId id="257" r:id="rId3"/>
    <p:sldId id="263" r:id="rId4"/>
    <p:sldId id="258" r:id="rId5"/>
    <p:sldId id="261" r:id="rId6"/>
    <p:sldId id="259" r:id="rId7"/>
    <p:sldId id="264" r:id="rId8"/>
    <p:sldId id="260" r:id="rId9"/>
    <p:sldId id="262" r:id="rId10"/>
  </p:sldIdLst>
  <p:sldSz cx="9144000" cy="6858000" type="screen4x3"/>
  <p:notesSz cx="6858000" cy="9144000"/>
  <p:embeddedFontLst>
    <p:embeddedFont>
      <p:font typeface="Segoe Print" panose="02000600000000000000" pitchFamily="2" charset="0"/>
      <p:regular r:id="rId11"/>
      <p:bold r:id="rId12"/>
    </p:embeddedFont>
    <p:embeddedFont>
      <p:font typeface="Arial Black" panose="020B0A04020102020204" pitchFamily="34" charset="0"/>
      <p:bold r:id="rId13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88" autoAdjust="0"/>
    <p:restoredTop sz="94671" autoAdjust="0"/>
  </p:normalViewPr>
  <p:slideViewPr>
    <p:cSldViewPr>
      <p:cViewPr varScale="1">
        <p:scale>
          <a:sx n="81" d="100"/>
          <a:sy n="81" d="100"/>
        </p:scale>
        <p:origin x="-105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0D604-8578-436A-BEC6-DEF88D99B315}" type="datetimeFigureOut">
              <a:rPr lang="uk-UA" smtClean="0"/>
              <a:t>10.04.2023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9FFD-2B4A-4E0D-B8B9-0DE97AE87A41}" type="slidenum">
              <a:rPr lang="uk-UA" smtClean="0"/>
              <a:t>‹#›</a:t>
            </a:fld>
            <a:endParaRPr lang="uk-UA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0D604-8578-436A-BEC6-DEF88D99B315}" type="datetimeFigureOut">
              <a:rPr lang="uk-UA" smtClean="0"/>
              <a:t>10.04.2023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9FFD-2B4A-4E0D-B8B9-0DE97AE87A4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0D604-8578-436A-BEC6-DEF88D99B315}" type="datetimeFigureOut">
              <a:rPr lang="uk-UA" smtClean="0"/>
              <a:t>10.04.2023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9FFD-2B4A-4E0D-B8B9-0DE97AE87A4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0D604-8578-436A-BEC6-DEF88D99B315}" type="datetimeFigureOut">
              <a:rPr lang="uk-UA" smtClean="0"/>
              <a:t>10.04.2023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9FFD-2B4A-4E0D-B8B9-0DE97AE87A4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0D604-8578-436A-BEC6-DEF88D99B315}" type="datetimeFigureOut">
              <a:rPr lang="uk-UA" smtClean="0"/>
              <a:t>10.04.2023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9FFD-2B4A-4E0D-B8B9-0DE97AE87A41}" type="slidenum">
              <a:rPr lang="uk-UA" smtClean="0"/>
              <a:t>‹#›</a:t>
            </a:fld>
            <a:endParaRPr lang="uk-UA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0D604-8578-436A-BEC6-DEF88D99B315}" type="datetimeFigureOut">
              <a:rPr lang="uk-UA" smtClean="0"/>
              <a:t>10.04.2023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9FFD-2B4A-4E0D-B8B9-0DE97AE87A4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0D604-8578-436A-BEC6-DEF88D99B315}" type="datetimeFigureOut">
              <a:rPr lang="uk-UA" smtClean="0"/>
              <a:t>10.04.2023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9FFD-2B4A-4E0D-B8B9-0DE97AE87A41}" type="slidenum">
              <a:rPr lang="uk-UA" smtClean="0"/>
              <a:t>‹#›</a:t>
            </a:fld>
            <a:endParaRPr lang="uk-UA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0D604-8578-436A-BEC6-DEF88D99B315}" type="datetimeFigureOut">
              <a:rPr lang="uk-UA" smtClean="0"/>
              <a:t>10.04.2023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9FFD-2B4A-4E0D-B8B9-0DE97AE87A4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0D604-8578-436A-BEC6-DEF88D99B315}" type="datetimeFigureOut">
              <a:rPr lang="uk-UA" smtClean="0"/>
              <a:t>10.04.2023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9FFD-2B4A-4E0D-B8B9-0DE97AE87A4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0D604-8578-436A-BEC6-DEF88D99B315}" type="datetimeFigureOut">
              <a:rPr lang="uk-UA" smtClean="0"/>
              <a:t>10.04.2023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9FFD-2B4A-4E0D-B8B9-0DE97AE87A41}" type="slidenum">
              <a:rPr lang="uk-UA" smtClean="0"/>
              <a:t>‹#›</a:t>
            </a:fld>
            <a:endParaRPr lang="uk-UA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0D604-8578-436A-BEC6-DEF88D99B315}" type="datetimeFigureOut">
              <a:rPr lang="uk-UA" smtClean="0"/>
              <a:t>10.04.2023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9FFD-2B4A-4E0D-B8B9-0DE97AE87A4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CAF0D604-8578-436A-BEC6-DEF88D99B315}" type="datetimeFigureOut">
              <a:rPr lang="uk-UA" smtClean="0"/>
              <a:t>10.04.2023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B9009FFD-2B4A-4E0D-B8B9-0DE97AE87A41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iTzuWoXP31yBHhY7bsnUTQ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22.png"/><Relationship Id="rId4" Type="http://schemas.openxmlformats.org/officeDocument/2006/relationships/hyperlink" Target="https://faina-vishivanka.com/contacts/fainavyshivanka@gmail.com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53750" y="836712"/>
            <a:ext cx="7848600" cy="1927225"/>
          </a:xfrm>
        </p:spPr>
        <p:txBody>
          <a:bodyPr/>
          <a:lstStyle/>
          <a:p>
            <a:r>
              <a:rPr lang="uk-UA" sz="28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Профтех</a:t>
            </a:r>
            <a:r>
              <a:rPr lang="uk-UA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успішні підприємці</a:t>
            </a:r>
            <a:endParaRPr lang="uk-UA" sz="2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53614" y="2924944"/>
            <a:ext cx="7848872" cy="1752600"/>
          </a:xfrm>
        </p:spPr>
        <p:txBody>
          <a:bodyPr>
            <a:normAutofit/>
          </a:bodyPr>
          <a:lstStyle/>
          <a:p>
            <a:r>
              <a:rPr lang="uk-UA" sz="2000" dirty="0" smtClean="0"/>
              <a:t>Обласний конкурс учнівських </a:t>
            </a:r>
            <a:r>
              <a:rPr lang="uk-UA" sz="2000" dirty="0" err="1" smtClean="0"/>
              <a:t>проєктів</a:t>
            </a:r>
            <a:r>
              <a:rPr lang="uk-UA" sz="2000" dirty="0" smtClean="0"/>
              <a:t>.</a:t>
            </a:r>
          </a:p>
          <a:p>
            <a:r>
              <a:rPr lang="uk-UA" sz="2000" dirty="0" smtClean="0"/>
              <a:t>Успішні у професії.</a:t>
            </a:r>
            <a:endParaRPr lang="uk-UA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275" y="928222"/>
            <a:ext cx="1903828" cy="1072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402485" y="4767534"/>
            <a:ext cx="636911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uk-UA" sz="1600" b="1" dirty="0" smtClean="0">
                <a:solidFill>
                  <a:srgbClr val="C00000"/>
                </a:solidFill>
              </a:rPr>
              <a:t>Виконала:</a:t>
            </a:r>
          </a:p>
          <a:p>
            <a:pPr algn="r"/>
            <a:r>
              <a:rPr lang="uk-UA" sz="1600" b="1" dirty="0" smtClean="0">
                <a:solidFill>
                  <a:srgbClr val="C00000"/>
                </a:solidFill>
              </a:rPr>
              <a:t>Раїса </a:t>
            </a:r>
            <a:r>
              <a:rPr lang="uk-UA" sz="1600" b="1" dirty="0" err="1" smtClean="0">
                <a:solidFill>
                  <a:srgbClr val="C00000"/>
                </a:solidFill>
              </a:rPr>
              <a:t>Якобчук</a:t>
            </a:r>
            <a:r>
              <a:rPr lang="uk-UA" sz="1600" b="1" dirty="0" smtClean="0">
                <a:solidFill>
                  <a:srgbClr val="C00000"/>
                </a:solidFill>
              </a:rPr>
              <a:t>,</a:t>
            </a:r>
          </a:p>
          <a:p>
            <a:pPr algn="r"/>
            <a:r>
              <a:rPr lang="uk-UA" sz="1600" b="1" dirty="0">
                <a:solidFill>
                  <a:srgbClr val="C00000"/>
                </a:solidFill>
              </a:rPr>
              <a:t>з</a:t>
            </a:r>
            <a:r>
              <a:rPr lang="uk-UA" sz="1600" b="1" dirty="0" smtClean="0">
                <a:solidFill>
                  <a:srgbClr val="C00000"/>
                </a:solidFill>
              </a:rPr>
              <a:t>добувачка освіти групи №3 «Вишивальник»</a:t>
            </a:r>
          </a:p>
          <a:p>
            <a:pPr algn="r"/>
            <a:r>
              <a:rPr lang="uk-UA" sz="1600" b="1" dirty="0" smtClean="0">
                <a:solidFill>
                  <a:srgbClr val="C00000"/>
                </a:solidFill>
              </a:rPr>
              <a:t>Вищого художнього професійного училища №19 смт. Гриців</a:t>
            </a:r>
            <a:endParaRPr lang="uk-UA" sz="16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06762" y="6234938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100" dirty="0" smtClean="0"/>
              <a:t>2023</a:t>
            </a:r>
            <a:endParaRPr lang="uk-UA" sz="1100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88" y="382070"/>
            <a:ext cx="2680677" cy="1865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88726" y="382487"/>
            <a:ext cx="2682875" cy="186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лег Винник - Вишиванка (Віталій) (minus 2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5536" y="38540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421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663">
        <p:blinds dir="vert"/>
      </p:transition>
    </mc:Choice>
    <mc:Fallback xmlns="">
      <p:transition spd="slow" advTm="866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5" grpId="0"/>
    </p:bldLst>
  </p:timing>
  <p:extLst mod="1">
    <p:ext uri="{E180D4A7-C9FB-4DFB-919C-405C955672EB}">
      <p14:showEvtLst xmlns:p14="http://schemas.microsoft.com/office/powerpoint/2010/main">
        <p14:playEvt time="0" objId="7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2000" i="1" dirty="0">
                <a:solidFill>
                  <a:srgbClr val="C00000"/>
                </a:solidFill>
                <a:latin typeface="Segoe Print" panose="02000600000000000000" pitchFamily="2" charset="0"/>
              </a:rPr>
              <a:t>Вишивка – це символ, який зберігає коріння, ідентичність і розуміння себе. Це наша історія: міфологія, релігія, давнє мистецтво наших предків, душа нашого народу. Та більше того, у вишивці зашифровано наш генетичний код.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03219" y="1621942"/>
            <a:ext cx="3931920" cy="639762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ru-RU" dirty="0" err="1">
                <a:solidFill>
                  <a:srgbClr val="CC6600"/>
                </a:solidFill>
                <a:latin typeface="Arial Black" panose="020B0A04020102020204" pitchFamily="34" charset="0"/>
              </a:rPr>
              <a:t>Поділля</a:t>
            </a:r>
            <a:r>
              <a:rPr lang="ru-RU" dirty="0">
                <a:solidFill>
                  <a:srgbClr val="CC6600"/>
                </a:solidFill>
                <a:latin typeface="Arial Black" panose="020B0A04020102020204" pitchFamily="34" charset="0"/>
              </a:rPr>
              <a:t>, </a:t>
            </a:r>
            <a:r>
              <a:rPr lang="ru-RU" dirty="0" err="1">
                <a:solidFill>
                  <a:srgbClr val="CC6600"/>
                </a:solidFill>
                <a:latin typeface="Arial Black" panose="020B0A04020102020204" pitchFamily="34" charset="0"/>
              </a:rPr>
              <a:t>прегарний</a:t>
            </a:r>
            <a:r>
              <a:rPr lang="ru-RU" dirty="0">
                <a:solidFill>
                  <a:srgbClr val="CC6600"/>
                </a:solidFill>
                <a:latin typeface="Arial Black" panose="020B0A04020102020204" pitchFamily="34" charset="0"/>
              </a:rPr>
              <a:t> край, </a:t>
            </a:r>
            <a:r>
              <a:rPr lang="ru-RU" dirty="0" err="1">
                <a:solidFill>
                  <a:srgbClr val="CC6600"/>
                </a:solidFill>
                <a:latin typeface="Arial Black" panose="020B0A04020102020204" pitchFamily="34" charset="0"/>
              </a:rPr>
              <a:t>оспіваний</a:t>
            </a:r>
            <a:r>
              <a:rPr lang="ru-RU" dirty="0">
                <a:solidFill>
                  <a:srgbClr val="CC6600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rgbClr val="CC6600"/>
                </a:solidFill>
                <a:latin typeface="Arial Black" panose="020B0A04020102020204" pitchFamily="34" charset="0"/>
              </a:rPr>
              <a:t>Лесею</a:t>
            </a:r>
            <a:r>
              <a:rPr lang="ru-RU" dirty="0">
                <a:solidFill>
                  <a:srgbClr val="CC6600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 smtClean="0">
                <a:solidFill>
                  <a:srgbClr val="CC6600"/>
                </a:solidFill>
                <a:latin typeface="Arial Black" panose="020B0A04020102020204" pitchFamily="34" charset="0"/>
              </a:rPr>
              <a:t>Українкою</a:t>
            </a:r>
            <a:r>
              <a:rPr lang="ru-RU" dirty="0" smtClean="0">
                <a:solidFill>
                  <a:srgbClr val="CC6600"/>
                </a:solidFill>
                <a:latin typeface="Arial Black" panose="020B0A04020102020204" pitchFamily="34" charset="0"/>
              </a:rPr>
              <a:t>…</a:t>
            </a:r>
          </a:p>
          <a:p>
            <a:pPr algn="l"/>
            <a:r>
              <a:rPr lang="ru-RU" dirty="0" smtClean="0">
                <a:solidFill>
                  <a:srgbClr val="CC6600"/>
                </a:solidFill>
                <a:latin typeface="Arial Black" panose="020B0A04020102020204" pitchFamily="34" charset="0"/>
              </a:rPr>
              <a:t>Такими </a:t>
            </a:r>
            <a:r>
              <a:rPr lang="ru-RU" dirty="0">
                <a:solidFill>
                  <a:srgbClr val="CC6600"/>
                </a:solidFill>
                <a:latin typeface="Arial Black" panose="020B0A04020102020204" pitchFamily="34" charset="0"/>
              </a:rPr>
              <a:t>ж </a:t>
            </a:r>
            <a:r>
              <a:rPr lang="ru-RU" dirty="0" err="1">
                <a:solidFill>
                  <a:srgbClr val="CC6600"/>
                </a:solidFill>
                <a:latin typeface="Arial Black" panose="020B0A04020102020204" pitchFamily="34" charset="0"/>
              </a:rPr>
              <a:t>мальовничими</a:t>
            </a:r>
            <a:r>
              <a:rPr lang="ru-RU" dirty="0">
                <a:solidFill>
                  <a:srgbClr val="CC6600"/>
                </a:solidFill>
                <a:latin typeface="Arial Black" panose="020B0A04020102020204" pitchFamily="34" charset="0"/>
              </a:rPr>
              <a:t>, як і природа, є </a:t>
            </a:r>
            <a:r>
              <a:rPr lang="ru-RU" dirty="0" err="1">
                <a:solidFill>
                  <a:srgbClr val="CC6600"/>
                </a:solidFill>
                <a:latin typeface="Arial Black" panose="020B0A04020102020204" pitchFamily="34" charset="0"/>
              </a:rPr>
              <a:t>тутешні</a:t>
            </a:r>
            <a:r>
              <a:rPr lang="ru-RU" dirty="0">
                <a:solidFill>
                  <a:srgbClr val="CC6600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 smtClean="0">
                <a:solidFill>
                  <a:srgbClr val="CC6600"/>
                </a:solidFill>
                <a:latin typeface="Arial Black" panose="020B0A04020102020204" pitchFamily="34" charset="0"/>
              </a:rPr>
              <a:t>вишиванки</a:t>
            </a:r>
            <a:r>
              <a:rPr lang="ru-RU" dirty="0" smtClean="0">
                <a:solidFill>
                  <a:srgbClr val="CC6600"/>
                </a:solidFill>
                <a:latin typeface="Arial Black" panose="020B0A04020102020204" pitchFamily="34" charset="0"/>
              </a:rPr>
              <a:t>.</a:t>
            </a:r>
            <a:endParaRPr lang="uk-UA" dirty="0">
              <a:solidFill>
                <a:srgbClr val="CC66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509475" y="1621942"/>
            <a:ext cx="4525582" cy="639762"/>
          </a:xfrm>
        </p:spPr>
        <p:txBody>
          <a:bodyPr>
            <a:normAutofit fontScale="55000" lnSpcReduction="20000"/>
          </a:bodyPr>
          <a:lstStyle/>
          <a:p>
            <a:pPr algn="r"/>
            <a:r>
              <a:rPr lang="uk-UA" dirty="0" smtClean="0">
                <a:solidFill>
                  <a:srgbClr val="CC6600"/>
                </a:solidFill>
                <a:latin typeface="Arial Black" panose="020B0A04020102020204" pitchFamily="34" charset="0"/>
              </a:rPr>
              <a:t>Навчальний заклад, який з 1975 року навчає мистецтву створення цих неймовірних узорів – Вище художнє професійне училище №19 смт. </a:t>
            </a:r>
            <a:r>
              <a:rPr lang="uk-UA" dirty="0">
                <a:solidFill>
                  <a:srgbClr val="CC6600"/>
                </a:solidFill>
                <a:latin typeface="Arial Black" panose="020B0A04020102020204" pitchFamily="34" charset="0"/>
              </a:rPr>
              <a:t>Г</a:t>
            </a:r>
            <a:r>
              <a:rPr lang="uk-UA" dirty="0" smtClean="0">
                <a:solidFill>
                  <a:srgbClr val="CC6600"/>
                </a:solidFill>
                <a:latin typeface="Arial Black" panose="020B0A04020102020204" pitchFamily="34" charset="0"/>
              </a:rPr>
              <a:t>риців</a:t>
            </a:r>
            <a:endParaRPr lang="uk-UA" dirty="0">
              <a:solidFill>
                <a:srgbClr val="CC66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51857"/>
            <a:ext cx="3932238" cy="3924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20888"/>
            <a:ext cx="2592093" cy="3951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877" y="2420888"/>
            <a:ext cx="1620180" cy="108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18379" y="3513530"/>
            <a:ext cx="1223499" cy="1630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877" y="5085184"/>
            <a:ext cx="1642454" cy="1231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274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76">
        <p:split orient="vert"/>
      </p:transition>
    </mc:Choice>
    <mc:Fallback xmlns="">
      <p:transition spd="slow" advTm="2007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29000"/>
            <a:ext cx="4571999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800" dirty="0" smtClean="0">
                <a:solidFill>
                  <a:srgbClr val="CC6600"/>
                </a:solidFill>
                <a:latin typeface="Segoe Print" panose="02000600000000000000" pitchFamily="2" charset="0"/>
              </a:rPr>
              <a:t>Вона </a:t>
            </a:r>
            <a:r>
              <a:rPr lang="ru-RU" sz="1800" dirty="0" err="1">
                <a:solidFill>
                  <a:srgbClr val="CC6600"/>
                </a:solidFill>
                <a:latin typeface="Segoe Print" panose="02000600000000000000" pitchFamily="2" charset="0"/>
              </a:rPr>
              <a:t>завжди</a:t>
            </a:r>
            <a:r>
              <a:rPr lang="ru-RU" sz="1800" dirty="0">
                <a:solidFill>
                  <a:srgbClr val="CC6600"/>
                </a:solidFill>
                <a:latin typeface="Segoe Print" panose="02000600000000000000" pitchFamily="2" charset="0"/>
              </a:rPr>
              <a:t> </a:t>
            </a:r>
            <a:r>
              <a:rPr lang="ru-RU" sz="1800" dirty="0" smtClean="0">
                <a:solidFill>
                  <a:srgbClr val="CC6600"/>
                </a:solidFill>
                <a:latin typeface="Segoe Print" panose="02000600000000000000" pitchFamily="2" charset="0"/>
              </a:rPr>
              <a:t>модна, </a:t>
            </a:r>
            <a:r>
              <a:rPr lang="ru-RU" sz="1800" dirty="0" err="1" smtClean="0">
                <a:solidFill>
                  <a:srgbClr val="CC6600"/>
                </a:solidFill>
                <a:latin typeface="Segoe Print" panose="02000600000000000000" pitchFamily="2" charset="0"/>
              </a:rPr>
              <a:t>стильна</a:t>
            </a:r>
            <a:r>
              <a:rPr lang="ru-RU" sz="1800" dirty="0" smtClean="0">
                <a:solidFill>
                  <a:srgbClr val="CC6600"/>
                </a:solidFill>
                <a:latin typeface="Segoe Print" panose="02000600000000000000" pitchFamily="2" charset="0"/>
              </a:rPr>
              <a:t> </a:t>
            </a:r>
            <a:r>
              <a:rPr lang="ru-RU" sz="1800" dirty="0">
                <a:solidFill>
                  <a:srgbClr val="CC6600"/>
                </a:solidFill>
                <a:latin typeface="Segoe Print" panose="02000600000000000000" pitchFamily="2" charset="0"/>
              </a:rPr>
              <a:t>та </a:t>
            </a:r>
            <a:r>
              <a:rPr lang="ru-RU" sz="1800" dirty="0" err="1" smtClean="0">
                <a:solidFill>
                  <a:srgbClr val="CC6600"/>
                </a:solidFill>
                <a:latin typeface="Segoe Print" panose="02000600000000000000" pitchFamily="2" charset="0"/>
              </a:rPr>
              <a:t>неповторна</a:t>
            </a:r>
            <a:r>
              <a:rPr lang="ru-RU" sz="1800" dirty="0" smtClean="0">
                <a:solidFill>
                  <a:srgbClr val="CC6600"/>
                </a:solidFill>
                <a:latin typeface="Segoe Print" panose="02000600000000000000" pitchFamily="2" charset="0"/>
              </a:rPr>
              <a:t>. </a:t>
            </a:r>
            <a:r>
              <a:rPr lang="ru-RU" sz="1800" dirty="0">
                <a:solidFill>
                  <a:srgbClr val="CC6600"/>
                </a:solidFill>
                <a:latin typeface="Segoe Print" panose="02000600000000000000" pitchFamily="2" charset="0"/>
              </a:rPr>
              <a:t>Вона </a:t>
            </a:r>
            <a:r>
              <a:rPr lang="ru-RU" sz="1800" dirty="0" err="1">
                <a:solidFill>
                  <a:srgbClr val="CC6600"/>
                </a:solidFill>
                <a:latin typeface="Segoe Print" panose="02000600000000000000" pitchFamily="2" charset="0"/>
              </a:rPr>
              <a:t>дарує</a:t>
            </a:r>
            <a:r>
              <a:rPr lang="ru-RU" sz="1800" dirty="0">
                <a:solidFill>
                  <a:srgbClr val="CC6600"/>
                </a:solidFill>
                <a:latin typeface="Segoe Print" panose="02000600000000000000" pitchFamily="2" charset="0"/>
              </a:rPr>
              <a:t> </a:t>
            </a:r>
            <a:r>
              <a:rPr lang="ru-RU" sz="1800" dirty="0" err="1">
                <a:solidFill>
                  <a:srgbClr val="CC6600"/>
                </a:solidFill>
                <a:latin typeface="Segoe Print" panose="02000600000000000000" pitchFamily="2" charset="0"/>
              </a:rPr>
              <a:t>своєму</a:t>
            </a:r>
            <a:r>
              <a:rPr lang="ru-RU" sz="1800" dirty="0">
                <a:solidFill>
                  <a:srgbClr val="CC6600"/>
                </a:solidFill>
                <a:latin typeface="Segoe Print" panose="02000600000000000000" pitchFamily="2" charset="0"/>
              </a:rPr>
              <a:t> </a:t>
            </a:r>
            <a:r>
              <a:rPr lang="ru-RU" sz="1800" dirty="0" err="1">
                <a:solidFill>
                  <a:srgbClr val="CC6600"/>
                </a:solidFill>
                <a:latin typeface="Segoe Print" panose="02000600000000000000" pitchFamily="2" charset="0"/>
              </a:rPr>
              <a:t>власнику</a:t>
            </a:r>
            <a:r>
              <a:rPr lang="ru-RU" sz="1800" dirty="0">
                <a:solidFill>
                  <a:srgbClr val="CC6600"/>
                </a:solidFill>
                <a:latin typeface="Segoe Print" panose="02000600000000000000" pitchFamily="2" charset="0"/>
              </a:rPr>
              <a:t> </a:t>
            </a:r>
            <a:r>
              <a:rPr lang="ru-RU" sz="1800" dirty="0" err="1">
                <a:solidFill>
                  <a:srgbClr val="CC6600"/>
                </a:solidFill>
                <a:latin typeface="Segoe Print" panose="02000600000000000000" pitchFamily="2" charset="0"/>
              </a:rPr>
              <a:t>відчуття</a:t>
            </a:r>
            <a:r>
              <a:rPr lang="ru-RU" sz="1800" dirty="0">
                <a:solidFill>
                  <a:srgbClr val="CC6600"/>
                </a:solidFill>
                <a:latin typeface="Segoe Print" panose="02000600000000000000" pitchFamily="2" charset="0"/>
              </a:rPr>
              <a:t> </a:t>
            </a:r>
            <a:r>
              <a:rPr lang="ru-RU" sz="1800" dirty="0" err="1">
                <a:solidFill>
                  <a:srgbClr val="CC6600"/>
                </a:solidFill>
                <a:latin typeface="Segoe Print" panose="02000600000000000000" pitchFamily="2" charset="0"/>
              </a:rPr>
              <a:t>самоідентичності</a:t>
            </a:r>
            <a:r>
              <a:rPr lang="ru-RU" sz="1800" dirty="0">
                <a:solidFill>
                  <a:srgbClr val="CC6600"/>
                </a:solidFill>
                <a:latin typeface="Segoe Print" panose="02000600000000000000" pitchFamily="2" charset="0"/>
              </a:rPr>
              <a:t> та </a:t>
            </a:r>
            <a:r>
              <a:rPr lang="ru-RU" sz="1800" dirty="0" err="1">
                <a:solidFill>
                  <a:srgbClr val="CC6600"/>
                </a:solidFill>
                <a:latin typeface="Segoe Print" panose="02000600000000000000" pitchFamily="2" charset="0"/>
              </a:rPr>
              <a:t>унікальності</a:t>
            </a:r>
            <a:r>
              <a:rPr lang="ru-RU" sz="1800" dirty="0">
                <a:solidFill>
                  <a:srgbClr val="CC6600"/>
                </a:solidFill>
                <a:latin typeface="Segoe Print" panose="02000600000000000000" pitchFamily="2" charset="0"/>
              </a:rPr>
              <a:t>. Вона приносить </a:t>
            </a:r>
            <a:r>
              <a:rPr lang="ru-RU" sz="1800" dirty="0" err="1">
                <a:solidFill>
                  <a:srgbClr val="CC6600"/>
                </a:solidFill>
                <a:latin typeface="Segoe Print" panose="02000600000000000000" pitchFamily="2" charset="0"/>
              </a:rPr>
              <a:t>щастя</a:t>
            </a:r>
            <a:r>
              <a:rPr lang="ru-RU" sz="1800" dirty="0">
                <a:solidFill>
                  <a:srgbClr val="CC6600"/>
                </a:solidFill>
                <a:latin typeface="Segoe Print" panose="02000600000000000000" pitchFamily="2" charset="0"/>
              </a:rPr>
              <a:t> та </a:t>
            </a:r>
            <a:r>
              <a:rPr lang="ru-RU" sz="1800" dirty="0" err="1">
                <a:solidFill>
                  <a:srgbClr val="CC6600"/>
                </a:solidFill>
                <a:latin typeface="Segoe Print" panose="02000600000000000000" pitchFamily="2" charset="0"/>
              </a:rPr>
              <a:t>захищає</a:t>
            </a:r>
            <a:r>
              <a:rPr lang="ru-RU" sz="1800" dirty="0">
                <a:solidFill>
                  <a:srgbClr val="CC6600"/>
                </a:solidFill>
                <a:latin typeface="Segoe Print" panose="02000600000000000000" pitchFamily="2" charset="0"/>
              </a:rPr>
              <a:t> </a:t>
            </a:r>
            <a:r>
              <a:rPr lang="ru-RU" sz="1800" dirty="0" err="1">
                <a:solidFill>
                  <a:srgbClr val="CC6600"/>
                </a:solidFill>
                <a:latin typeface="Segoe Print" panose="02000600000000000000" pitchFamily="2" charset="0"/>
              </a:rPr>
              <a:t>від</a:t>
            </a:r>
            <a:r>
              <a:rPr lang="ru-RU" sz="1800" dirty="0">
                <a:solidFill>
                  <a:srgbClr val="CC6600"/>
                </a:solidFill>
                <a:latin typeface="Segoe Print" panose="02000600000000000000" pitchFamily="2" charset="0"/>
              </a:rPr>
              <a:t> </a:t>
            </a:r>
            <a:r>
              <a:rPr lang="ru-RU" sz="1800" dirty="0" err="1">
                <a:solidFill>
                  <a:srgbClr val="CC6600"/>
                </a:solidFill>
                <a:latin typeface="Segoe Print" panose="02000600000000000000" pitchFamily="2" charset="0"/>
              </a:rPr>
              <a:t>усього</a:t>
            </a:r>
            <a:r>
              <a:rPr lang="ru-RU" sz="1800" dirty="0">
                <a:solidFill>
                  <a:srgbClr val="CC6600"/>
                </a:solidFill>
                <a:latin typeface="Segoe Print" panose="02000600000000000000" pitchFamily="2" charset="0"/>
              </a:rPr>
              <a:t> </a:t>
            </a:r>
            <a:r>
              <a:rPr lang="ru-RU" sz="1800" dirty="0" smtClean="0">
                <a:solidFill>
                  <a:srgbClr val="CC6600"/>
                </a:solidFill>
                <a:latin typeface="Segoe Print" panose="02000600000000000000" pitchFamily="2" charset="0"/>
              </a:rPr>
              <a:t>недоброго.</a:t>
            </a:r>
            <a:br>
              <a:rPr lang="ru-RU" sz="1800" dirty="0" smtClean="0">
                <a:solidFill>
                  <a:srgbClr val="CC6600"/>
                </a:solidFill>
                <a:latin typeface="Segoe Print" panose="02000600000000000000" pitchFamily="2" charset="0"/>
              </a:rPr>
            </a:br>
            <a:r>
              <a:rPr lang="ru-RU" sz="2700" dirty="0" smtClean="0">
                <a:solidFill>
                  <a:srgbClr val="CC6600"/>
                </a:solidFill>
                <a:latin typeface="Segoe Print" panose="02000600000000000000" pitchFamily="2" charset="0"/>
              </a:rPr>
              <a:t>Вона </a:t>
            </a:r>
            <a:r>
              <a:rPr lang="ru-RU" sz="2700" dirty="0">
                <a:solidFill>
                  <a:srgbClr val="CC6600"/>
                </a:solidFill>
                <a:latin typeface="Segoe Print" panose="02000600000000000000" pitchFamily="2" charset="0"/>
              </a:rPr>
              <a:t>– </a:t>
            </a:r>
            <a:r>
              <a:rPr lang="ru-RU" sz="2700" dirty="0" err="1">
                <a:solidFill>
                  <a:srgbClr val="CC6600"/>
                </a:solidFill>
                <a:latin typeface="Segoe Print" panose="02000600000000000000" pitchFamily="2" charset="0"/>
              </a:rPr>
              <a:t>файна</a:t>
            </a:r>
            <a:r>
              <a:rPr lang="ru-RU" sz="2700" dirty="0">
                <a:solidFill>
                  <a:srgbClr val="CC6600"/>
                </a:solidFill>
                <a:latin typeface="Segoe Print" panose="02000600000000000000" pitchFamily="2" charset="0"/>
              </a:rPr>
              <a:t> </a:t>
            </a:r>
            <a:r>
              <a:rPr lang="ru-RU" sz="2700" dirty="0" err="1">
                <a:solidFill>
                  <a:srgbClr val="CC6600"/>
                </a:solidFill>
                <a:latin typeface="Segoe Print" panose="02000600000000000000" pitchFamily="2" charset="0"/>
              </a:rPr>
              <a:t>українська</a:t>
            </a:r>
            <a:r>
              <a:rPr lang="ru-RU" sz="2700" dirty="0">
                <a:solidFill>
                  <a:srgbClr val="CC6600"/>
                </a:solidFill>
                <a:latin typeface="Segoe Print" panose="02000600000000000000" pitchFamily="2" charset="0"/>
              </a:rPr>
              <a:t> </a:t>
            </a:r>
            <a:r>
              <a:rPr lang="ru-RU" sz="2700" dirty="0" err="1">
                <a:solidFill>
                  <a:srgbClr val="CC6600"/>
                </a:solidFill>
                <a:latin typeface="Segoe Print" panose="02000600000000000000" pitchFamily="2" charset="0"/>
              </a:rPr>
              <a:t>вишиванка</a:t>
            </a:r>
            <a:r>
              <a:rPr lang="ru-RU" sz="2700" dirty="0" smtClean="0">
                <a:solidFill>
                  <a:srgbClr val="CC6600"/>
                </a:solidFill>
                <a:latin typeface="Segoe Print" panose="02000600000000000000" pitchFamily="2" charset="0"/>
              </a:rPr>
              <a:t>!</a:t>
            </a:r>
            <a:endParaRPr lang="uk-UA" sz="2700" dirty="0">
              <a:solidFill>
                <a:srgbClr val="CC6600"/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56792"/>
            <a:ext cx="4036558" cy="1008112"/>
          </a:xfrm>
        </p:spPr>
        <p:txBody>
          <a:bodyPr>
            <a:noAutofit/>
          </a:bodyPr>
          <a:lstStyle/>
          <a:p>
            <a:pPr algn="just"/>
            <a:r>
              <a:rPr lang="uk-UA" sz="1100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За час існування професій в нашому училищі, пов’язаних з вмінням створювати вишивку, </a:t>
            </a:r>
            <a:r>
              <a:rPr lang="uk-UA" sz="1100" dirty="0" err="1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випустились</a:t>
            </a:r>
            <a:r>
              <a:rPr lang="uk-UA" sz="1100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 не одна тисяча вишивальників. Багато з них вміють гарно вишивати, а от відкрити власну справу  - наважуються одиниці</a:t>
            </a:r>
            <a:endParaRPr lang="uk-UA" sz="1100" dirty="0">
              <a:solidFill>
                <a:schemeClr val="accent1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860032" y="2060848"/>
            <a:ext cx="3787904" cy="4032448"/>
          </a:xfrm>
        </p:spPr>
        <p:txBody>
          <a:bodyPr>
            <a:noAutofit/>
          </a:bodyPr>
          <a:lstStyle/>
          <a:p>
            <a:pPr algn="just"/>
            <a:r>
              <a:rPr lang="uk-UA" sz="1400" dirty="0" smtClean="0">
                <a:solidFill>
                  <a:schemeClr val="tx1"/>
                </a:solidFill>
                <a:latin typeface="Segoe Print" panose="02000600000000000000" pitchFamily="2" charset="0"/>
              </a:rPr>
              <a:t>Я -  Рая </a:t>
            </a:r>
            <a:r>
              <a:rPr lang="uk-UA" sz="1400" dirty="0" err="1" smtClean="0">
                <a:solidFill>
                  <a:schemeClr val="tx1"/>
                </a:solidFill>
                <a:latin typeface="Segoe Print" panose="02000600000000000000" pitchFamily="2" charset="0"/>
              </a:rPr>
              <a:t>Якобчук</a:t>
            </a:r>
            <a:r>
              <a:rPr lang="uk-UA" sz="1400" dirty="0" smtClean="0">
                <a:solidFill>
                  <a:schemeClr val="tx1"/>
                </a:solidFill>
                <a:latin typeface="Segoe Print" panose="02000600000000000000" pitchFamily="2" charset="0"/>
              </a:rPr>
              <a:t>, здобувачка освіти групи №3 «Вишивальник». </a:t>
            </a:r>
            <a:r>
              <a:rPr lang="uk-UA" sz="1400" dirty="0">
                <a:solidFill>
                  <a:schemeClr val="tx1"/>
                </a:solidFill>
                <a:latin typeface="Segoe Print" panose="02000600000000000000" pitchFamily="2" charset="0"/>
              </a:rPr>
              <a:t>В</a:t>
            </a:r>
            <a:r>
              <a:rPr lang="uk-UA" sz="1400" dirty="0" smtClean="0">
                <a:solidFill>
                  <a:schemeClr val="tx1"/>
                </a:solidFill>
                <a:latin typeface="Segoe Print" panose="02000600000000000000" pitchFamily="2" charset="0"/>
              </a:rPr>
              <a:t>ступила у Вище художнє професійне училище №19 смт. Гриців у 2022 році, знаючи історію успіху панянки з Тернопільської області. Це - Юлія Шевчук, яка навчалася майстерності різних технік вишивки у нашому закладі майже 20 років тому і здобула спеціальність «Декоративно-прикладне мистецтво».</a:t>
            </a:r>
          </a:p>
          <a:p>
            <a:pPr algn="just"/>
            <a:endParaRPr lang="uk-UA" sz="1400" dirty="0">
              <a:solidFill>
                <a:schemeClr val="tx1"/>
              </a:solidFill>
              <a:latin typeface="Segoe Print" panose="02000600000000000000" pitchFamily="2" charset="0"/>
            </a:endParaRPr>
          </a:p>
          <a:p>
            <a:pPr algn="just"/>
            <a:r>
              <a:rPr lang="uk-UA" sz="1400" dirty="0" smtClean="0">
                <a:solidFill>
                  <a:schemeClr val="tx1"/>
                </a:solidFill>
                <a:latin typeface="Segoe Print" panose="02000600000000000000" pitchFamily="2" charset="0"/>
              </a:rPr>
              <a:t>Уже в період навчання дівчина мріяла про власний бізнес – дарувати щастя людям неймовірними вишитими виробами.</a:t>
            </a:r>
          </a:p>
          <a:p>
            <a:pPr algn="just"/>
            <a:endParaRPr lang="uk-UA" sz="1400" dirty="0" smtClean="0">
              <a:solidFill>
                <a:schemeClr val="tx1"/>
              </a:solidFill>
              <a:latin typeface="Segoe Print" panose="02000600000000000000" pitchFamily="2" charset="0"/>
            </a:endParaRPr>
          </a:p>
          <a:p>
            <a:pPr algn="just"/>
            <a:r>
              <a:rPr lang="uk-UA" sz="1400" dirty="0" smtClean="0">
                <a:solidFill>
                  <a:schemeClr val="tx1"/>
                </a:solidFill>
                <a:latin typeface="Segoe Print" panose="02000600000000000000" pitchFamily="2" charset="0"/>
              </a:rPr>
              <a:t>Історія так мене надихає, що вирішила  розповісти її і вам - історія випускниці закладу, яка досягла успіху в своїй професії.</a:t>
            </a:r>
            <a:endParaRPr lang="uk-UA" sz="1400" dirty="0">
              <a:solidFill>
                <a:schemeClr val="tx1"/>
              </a:solidFill>
              <a:latin typeface="Segoe Print" panose="02000600000000000000" pitchFamily="2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556261"/>
            <a:ext cx="2619375" cy="1962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89602" y="3021761"/>
            <a:ext cx="28083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000" dirty="0" smtClean="0">
                <a:solidFill>
                  <a:srgbClr val="CC6600"/>
                </a:solidFill>
              </a:rPr>
              <a:t>Рая </a:t>
            </a:r>
            <a:r>
              <a:rPr lang="uk-UA" sz="1000" dirty="0" err="1" smtClean="0">
                <a:solidFill>
                  <a:srgbClr val="CC6600"/>
                </a:solidFill>
              </a:rPr>
              <a:t>Якобчук</a:t>
            </a:r>
            <a:endParaRPr lang="uk-UA" sz="1000" dirty="0">
              <a:solidFill>
                <a:srgbClr val="CC66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908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319">
        <p:split orient="vert"/>
      </p:transition>
    </mc:Choice>
    <mc:Fallback xmlns="">
      <p:transition spd="slow" advTm="1431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1484784"/>
            <a:ext cx="2142680" cy="1264920"/>
          </a:xfrm>
        </p:spPr>
        <p:txBody>
          <a:bodyPr>
            <a:normAutofit/>
          </a:bodyPr>
          <a:lstStyle/>
          <a:p>
            <a:r>
              <a:rPr lang="ru-RU" sz="1600" dirty="0">
                <a:solidFill>
                  <a:srgbClr val="C00000"/>
                </a:solidFill>
                <a:latin typeface="Segoe Print" panose="02000600000000000000" pitchFamily="2" charset="0"/>
              </a:rPr>
              <a:t>С</a:t>
            </a:r>
            <a:r>
              <a:rPr lang="ru-RU" sz="1600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алон </a:t>
            </a:r>
            <a:r>
              <a:rPr lang="ru-RU" sz="1600" dirty="0" err="1">
                <a:solidFill>
                  <a:srgbClr val="C00000"/>
                </a:solidFill>
                <a:latin typeface="Segoe Print" panose="02000600000000000000" pitchFamily="2" charset="0"/>
              </a:rPr>
              <a:t>вишиванок</a:t>
            </a:r>
            <a:r>
              <a:rPr lang="ru-RU" sz="1600" dirty="0">
                <a:solidFill>
                  <a:srgbClr val="C00000"/>
                </a:solidFill>
                <a:latin typeface="Segoe Print" panose="02000600000000000000" pitchFamily="2" charset="0"/>
              </a:rPr>
              <a:t>, </a:t>
            </a:r>
            <a:r>
              <a:rPr lang="ru-RU" sz="1600" dirty="0" err="1">
                <a:solidFill>
                  <a:srgbClr val="C00000"/>
                </a:solidFill>
                <a:latin typeface="Segoe Print" panose="02000600000000000000" pitchFamily="2" charset="0"/>
              </a:rPr>
              <a:t>створений</a:t>
            </a:r>
            <a:r>
              <a:rPr lang="ru-RU" sz="1600" dirty="0">
                <a:solidFill>
                  <a:srgbClr val="C00000"/>
                </a:solidFill>
                <a:latin typeface="Segoe Print" panose="02000600000000000000" pitchFamily="2" charset="0"/>
              </a:rPr>
              <a:t> з </a:t>
            </a:r>
            <a:r>
              <a:rPr lang="ru-RU" sz="1600" dirty="0" err="1">
                <a:solidFill>
                  <a:srgbClr val="C00000"/>
                </a:solidFill>
                <a:latin typeface="Segoe Print" panose="02000600000000000000" pitchFamily="2" charset="0"/>
              </a:rPr>
              <a:t>любов’ю</a:t>
            </a:r>
            <a:r>
              <a:rPr lang="ru-RU" sz="1600" dirty="0">
                <a:solidFill>
                  <a:srgbClr val="C00000"/>
                </a:solidFill>
                <a:latin typeface="Segoe Print" panose="02000600000000000000" pitchFamily="2" charset="0"/>
              </a:rPr>
              <a:t> і </a:t>
            </a:r>
            <a:r>
              <a:rPr lang="ru-RU" sz="1600" dirty="0" err="1">
                <a:solidFill>
                  <a:srgbClr val="C00000"/>
                </a:solidFill>
                <a:latin typeface="Segoe Print" panose="02000600000000000000" pitchFamily="2" charset="0"/>
              </a:rPr>
              <a:t>повагою</a:t>
            </a:r>
            <a:r>
              <a:rPr lang="ru-RU" sz="1600" dirty="0">
                <a:solidFill>
                  <a:srgbClr val="C00000"/>
                </a:solidFill>
                <a:latin typeface="Segoe Print" panose="02000600000000000000" pitchFamily="2" charset="0"/>
              </a:rPr>
              <a:t> до народного </a:t>
            </a:r>
            <a:r>
              <a:rPr lang="ru-RU" sz="1600" dirty="0" err="1">
                <a:solidFill>
                  <a:srgbClr val="C00000"/>
                </a:solidFill>
                <a:latin typeface="Segoe Print" panose="02000600000000000000" pitchFamily="2" charset="0"/>
              </a:rPr>
              <a:t>одягу</a:t>
            </a:r>
            <a:r>
              <a:rPr lang="ru-RU" sz="1600" dirty="0">
                <a:solidFill>
                  <a:srgbClr val="C00000"/>
                </a:solidFill>
                <a:latin typeface="Segoe Print" panose="02000600000000000000" pitchFamily="2" charset="0"/>
              </a:rPr>
              <a:t>.</a:t>
            </a:r>
            <a:endParaRPr lang="uk-UA" sz="1600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407112" y="2852936"/>
            <a:ext cx="2364688" cy="3810768"/>
          </a:xfrm>
        </p:spPr>
        <p:txBody>
          <a:bodyPr>
            <a:normAutofit/>
          </a:bodyPr>
          <a:lstStyle/>
          <a:p>
            <a:pPr algn="r"/>
            <a:r>
              <a:rPr lang="ru-RU" sz="1300" dirty="0">
                <a:solidFill>
                  <a:srgbClr val="CC6600"/>
                </a:solidFill>
              </a:rPr>
              <a:t>Так, </a:t>
            </a:r>
            <a:r>
              <a:rPr lang="ru-RU" sz="1300" dirty="0" err="1">
                <a:solidFill>
                  <a:srgbClr val="CC6600"/>
                </a:solidFill>
              </a:rPr>
              <a:t>саме</a:t>
            </a:r>
            <a:r>
              <a:rPr lang="ru-RU" sz="1300" dirty="0">
                <a:solidFill>
                  <a:srgbClr val="CC6600"/>
                </a:solidFill>
              </a:rPr>
              <a:t> з </a:t>
            </a:r>
            <a:r>
              <a:rPr lang="ru-RU" sz="1300" dirty="0" err="1">
                <a:solidFill>
                  <a:srgbClr val="CC6600"/>
                </a:solidFill>
              </a:rPr>
              <a:t>шаленою</a:t>
            </a:r>
            <a:r>
              <a:rPr lang="ru-RU" sz="1300" dirty="0">
                <a:solidFill>
                  <a:srgbClr val="CC6600"/>
                </a:solidFill>
              </a:rPr>
              <a:t> </a:t>
            </a:r>
            <a:r>
              <a:rPr lang="ru-RU" sz="1300" dirty="0" err="1">
                <a:solidFill>
                  <a:srgbClr val="CC6600"/>
                </a:solidFill>
              </a:rPr>
              <a:t>повагою</a:t>
            </a:r>
            <a:r>
              <a:rPr lang="ru-RU" sz="1300" dirty="0">
                <a:solidFill>
                  <a:srgbClr val="CC6600"/>
                </a:solidFill>
              </a:rPr>
              <a:t> до </a:t>
            </a:r>
            <a:r>
              <a:rPr lang="ru-RU" sz="1300" dirty="0" err="1">
                <a:solidFill>
                  <a:srgbClr val="CC6600"/>
                </a:solidFill>
              </a:rPr>
              <a:t>цього</a:t>
            </a:r>
            <a:r>
              <a:rPr lang="ru-RU" sz="1300" dirty="0">
                <a:solidFill>
                  <a:srgbClr val="CC6600"/>
                </a:solidFill>
              </a:rPr>
              <a:t> сокровенного оберегу </a:t>
            </a:r>
            <a:r>
              <a:rPr lang="ru-RU" sz="1300" dirty="0" err="1" smtClean="0">
                <a:solidFill>
                  <a:srgbClr val="CC6600"/>
                </a:solidFill>
              </a:rPr>
              <a:t>нації</a:t>
            </a:r>
            <a:r>
              <a:rPr lang="ru-RU" sz="1300" dirty="0" smtClean="0">
                <a:solidFill>
                  <a:srgbClr val="CC6600"/>
                </a:solidFill>
              </a:rPr>
              <a:t>.</a:t>
            </a:r>
          </a:p>
          <a:p>
            <a:pPr algn="r"/>
            <a:r>
              <a:rPr lang="ru-RU" sz="1300" dirty="0" err="1" smtClean="0">
                <a:solidFill>
                  <a:srgbClr val="CC6600"/>
                </a:solidFill>
              </a:rPr>
              <a:t>Магазини</a:t>
            </a:r>
            <a:r>
              <a:rPr lang="ru-RU" sz="1300" dirty="0" smtClean="0">
                <a:solidFill>
                  <a:srgbClr val="CC6600"/>
                </a:solidFill>
              </a:rPr>
              <a:t> </a:t>
            </a:r>
            <a:r>
              <a:rPr lang="ru-RU" sz="1300" dirty="0">
                <a:solidFill>
                  <a:srgbClr val="CC6600"/>
                </a:solidFill>
              </a:rPr>
              <a:t>«</a:t>
            </a:r>
            <a:r>
              <a:rPr lang="ru-RU" sz="1300" dirty="0" err="1">
                <a:solidFill>
                  <a:srgbClr val="CC6600"/>
                </a:solidFill>
              </a:rPr>
              <a:t>Файна</a:t>
            </a:r>
            <a:r>
              <a:rPr lang="ru-RU" sz="1300" dirty="0">
                <a:solidFill>
                  <a:srgbClr val="CC6600"/>
                </a:solidFill>
              </a:rPr>
              <a:t> </a:t>
            </a:r>
            <a:r>
              <a:rPr lang="ru-RU" sz="1300" dirty="0" err="1">
                <a:solidFill>
                  <a:srgbClr val="CC6600"/>
                </a:solidFill>
              </a:rPr>
              <a:t>Вишиванка</a:t>
            </a:r>
            <a:r>
              <a:rPr lang="ru-RU" sz="1300" dirty="0">
                <a:solidFill>
                  <a:srgbClr val="CC6600"/>
                </a:solidFill>
              </a:rPr>
              <a:t>» </a:t>
            </a:r>
            <a:r>
              <a:rPr lang="ru-RU" sz="1300" dirty="0" err="1">
                <a:solidFill>
                  <a:srgbClr val="CC6600"/>
                </a:solidFill>
              </a:rPr>
              <a:t>працюють</a:t>
            </a:r>
            <a:r>
              <a:rPr lang="ru-RU" sz="1300" dirty="0">
                <a:solidFill>
                  <a:srgbClr val="CC6600"/>
                </a:solidFill>
              </a:rPr>
              <a:t> з 2017 року</a:t>
            </a:r>
            <a:r>
              <a:rPr lang="ru-RU" sz="1300" dirty="0" smtClean="0">
                <a:solidFill>
                  <a:srgbClr val="CC6600"/>
                </a:solidFill>
              </a:rPr>
              <a:t>, але </a:t>
            </a:r>
            <a:r>
              <a:rPr lang="ru-RU" sz="1300" dirty="0" err="1">
                <a:solidFill>
                  <a:srgbClr val="CC6600"/>
                </a:solidFill>
              </a:rPr>
              <a:t>бажання</a:t>
            </a:r>
            <a:r>
              <a:rPr lang="ru-RU" sz="1300" dirty="0">
                <a:solidFill>
                  <a:srgbClr val="CC6600"/>
                </a:solidFill>
              </a:rPr>
              <a:t> та </a:t>
            </a:r>
            <a:r>
              <a:rPr lang="ru-RU" sz="1300" dirty="0" err="1">
                <a:solidFill>
                  <a:srgbClr val="CC6600"/>
                </a:solidFill>
              </a:rPr>
              <a:t>ідеї</a:t>
            </a:r>
            <a:r>
              <a:rPr lang="ru-RU" sz="1300" dirty="0">
                <a:solidFill>
                  <a:srgbClr val="CC6600"/>
                </a:solidFill>
              </a:rPr>
              <a:t> </a:t>
            </a:r>
            <a:r>
              <a:rPr lang="ru-RU" sz="1300" dirty="0" err="1">
                <a:solidFill>
                  <a:srgbClr val="CC6600"/>
                </a:solidFill>
              </a:rPr>
              <a:t>виникли</a:t>
            </a:r>
            <a:r>
              <a:rPr lang="ru-RU" sz="1300" dirty="0">
                <a:solidFill>
                  <a:srgbClr val="CC6600"/>
                </a:solidFill>
              </a:rPr>
              <a:t> </a:t>
            </a:r>
            <a:r>
              <a:rPr lang="ru-RU" sz="1300" dirty="0" err="1">
                <a:solidFill>
                  <a:srgbClr val="CC6600"/>
                </a:solidFill>
              </a:rPr>
              <a:t>значно</a:t>
            </a:r>
            <a:r>
              <a:rPr lang="ru-RU" sz="1300" dirty="0">
                <a:solidFill>
                  <a:srgbClr val="CC6600"/>
                </a:solidFill>
              </a:rPr>
              <a:t> </a:t>
            </a:r>
            <a:r>
              <a:rPr lang="ru-RU" sz="1300" dirty="0" err="1">
                <a:solidFill>
                  <a:srgbClr val="CC6600"/>
                </a:solidFill>
              </a:rPr>
              <a:t>раніше</a:t>
            </a:r>
            <a:r>
              <a:rPr lang="ru-RU" sz="1300" dirty="0">
                <a:solidFill>
                  <a:srgbClr val="CC6600"/>
                </a:solidFill>
              </a:rPr>
              <a:t>.</a:t>
            </a:r>
            <a:endParaRPr lang="ru-RU" sz="1300" dirty="0" smtClean="0">
              <a:solidFill>
                <a:srgbClr val="CC6600"/>
              </a:solidFill>
            </a:endParaRPr>
          </a:p>
          <a:p>
            <a:pPr algn="r"/>
            <a:r>
              <a:rPr lang="ru-RU" sz="1300" dirty="0" smtClean="0">
                <a:solidFill>
                  <a:srgbClr val="CC6600"/>
                </a:solidFill>
              </a:rPr>
              <a:t>- </a:t>
            </a:r>
            <a:r>
              <a:rPr lang="ru-RU" sz="1300" dirty="0" err="1" smtClean="0">
                <a:solidFill>
                  <a:srgbClr val="CC6600"/>
                </a:solidFill>
              </a:rPr>
              <a:t>Цю</a:t>
            </a:r>
            <a:r>
              <a:rPr lang="ru-RU" sz="1300" dirty="0" smtClean="0">
                <a:solidFill>
                  <a:srgbClr val="CC6600"/>
                </a:solidFill>
              </a:rPr>
              <a:t> </a:t>
            </a:r>
            <a:r>
              <a:rPr lang="ru-RU" sz="1300" dirty="0" err="1">
                <a:solidFill>
                  <a:srgbClr val="CC6600"/>
                </a:solidFill>
              </a:rPr>
              <a:t>мрію</a:t>
            </a:r>
            <a:r>
              <a:rPr lang="ru-RU" sz="1300" dirty="0">
                <a:solidFill>
                  <a:srgbClr val="CC6600"/>
                </a:solidFill>
              </a:rPr>
              <a:t> я </a:t>
            </a:r>
            <a:r>
              <a:rPr lang="ru-RU" sz="1300" dirty="0" err="1">
                <a:solidFill>
                  <a:srgbClr val="CC6600"/>
                </a:solidFill>
              </a:rPr>
              <a:t>плекала</a:t>
            </a:r>
            <a:r>
              <a:rPr lang="ru-RU" sz="1300" dirty="0">
                <a:solidFill>
                  <a:srgbClr val="CC6600"/>
                </a:solidFill>
              </a:rPr>
              <a:t> </a:t>
            </a:r>
            <a:r>
              <a:rPr lang="ru-RU" sz="1300" dirty="0" err="1">
                <a:solidFill>
                  <a:srgbClr val="CC6600"/>
                </a:solidFill>
              </a:rPr>
              <a:t>ще</a:t>
            </a:r>
            <a:r>
              <a:rPr lang="ru-RU" sz="1300" dirty="0">
                <a:solidFill>
                  <a:srgbClr val="CC6600"/>
                </a:solidFill>
              </a:rPr>
              <a:t> з 2003 року, коли </a:t>
            </a:r>
            <a:r>
              <a:rPr lang="ru-RU" sz="1300" dirty="0" err="1">
                <a:solidFill>
                  <a:srgbClr val="CC6600"/>
                </a:solidFill>
              </a:rPr>
              <a:t>обрала</a:t>
            </a:r>
            <a:r>
              <a:rPr lang="ru-RU" sz="1300" dirty="0">
                <a:solidFill>
                  <a:srgbClr val="CC6600"/>
                </a:solidFill>
              </a:rPr>
              <a:t> </a:t>
            </a:r>
            <a:r>
              <a:rPr lang="ru-RU" sz="1300" dirty="0" err="1">
                <a:solidFill>
                  <a:srgbClr val="CC6600"/>
                </a:solidFill>
              </a:rPr>
              <a:t>це</a:t>
            </a:r>
            <a:r>
              <a:rPr lang="ru-RU" sz="1300" dirty="0">
                <a:solidFill>
                  <a:srgbClr val="CC6600"/>
                </a:solidFill>
              </a:rPr>
              <a:t> ремесло </a:t>
            </a:r>
            <a:r>
              <a:rPr lang="ru-RU" sz="1300" dirty="0" err="1">
                <a:solidFill>
                  <a:srgbClr val="CC6600"/>
                </a:solidFill>
              </a:rPr>
              <a:t>своєю</a:t>
            </a:r>
            <a:r>
              <a:rPr lang="ru-RU" sz="1300" dirty="0">
                <a:solidFill>
                  <a:srgbClr val="CC6600"/>
                </a:solidFill>
              </a:rPr>
              <a:t> </a:t>
            </a:r>
            <a:r>
              <a:rPr lang="ru-RU" sz="1300" dirty="0" err="1" smtClean="0">
                <a:solidFill>
                  <a:srgbClr val="CC6600"/>
                </a:solidFill>
              </a:rPr>
              <a:t>професією</a:t>
            </a:r>
            <a:r>
              <a:rPr lang="ru-RU" sz="1300" dirty="0" smtClean="0">
                <a:solidFill>
                  <a:srgbClr val="CC6600"/>
                </a:solidFill>
              </a:rPr>
              <a:t>, - </a:t>
            </a:r>
            <a:r>
              <a:rPr lang="ru-RU" sz="1300" dirty="0" err="1" smtClean="0">
                <a:solidFill>
                  <a:srgbClr val="CC6600"/>
                </a:solidFill>
              </a:rPr>
              <a:t>згадує</a:t>
            </a:r>
            <a:r>
              <a:rPr lang="ru-RU" sz="1300" dirty="0" smtClean="0">
                <a:solidFill>
                  <a:srgbClr val="CC6600"/>
                </a:solidFill>
              </a:rPr>
              <a:t> </a:t>
            </a:r>
            <a:r>
              <a:rPr lang="ru-RU" sz="1300" dirty="0" err="1" smtClean="0">
                <a:solidFill>
                  <a:srgbClr val="CC6600"/>
                </a:solidFill>
              </a:rPr>
              <a:t>Юлія</a:t>
            </a:r>
            <a:r>
              <a:rPr lang="ru-RU" sz="1300" dirty="0" smtClean="0">
                <a:solidFill>
                  <a:srgbClr val="CC6600"/>
                </a:solidFill>
              </a:rPr>
              <a:t> ЧЕРВАТЮК, </a:t>
            </a:r>
            <a:r>
              <a:rPr lang="ru-RU" sz="1300" dirty="0" err="1" smtClean="0">
                <a:solidFill>
                  <a:srgbClr val="CC6600"/>
                </a:solidFill>
              </a:rPr>
              <a:t>власниця</a:t>
            </a:r>
            <a:r>
              <a:rPr lang="ru-RU" sz="1300" dirty="0" smtClean="0">
                <a:solidFill>
                  <a:srgbClr val="CC6600"/>
                </a:solidFill>
              </a:rPr>
              <a:t> </a:t>
            </a:r>
            <a:r>
              <a:rPr lang="ru-RU" sz="1300" dirty="0" err="1" smtClean="0">
                <a:solidFill>
                  <a:srgbClr val="CC6600"/>
                </a:solidFill>
              </a:rPr>
              <a:t>магазинів</a:t>
            </a:r>
            <a:r>
              <a:rPr lang="ru-RU" sz="1300" dirty="0" smtClean="0">
                <a:solidFill>
                  <a:srgbClr val="CC6600"/>
                </a:solidFill>
              </a:rPr>
              <a:t> «</a:t>
            </a:r>
            <a:r>
              <a:rPr lang="ru-RU" sz="1300" dirty="0" err="1" smtClean="0">
                <a:solidFill>
                  <a:srgbClr val="CC6600"/>
                </a:solidFill>
              </a:rPr>
              <a:t>Файна</a:t>
            </a:r>
            <a:r>
              <a:rPr lang="ru-RU" sz="1300" dirty="0" smtClean="0">
                <a:solidFill>
                  <a:srgbClr val="CC6600"/>
                </a:solidFill>
              </a:rPr>
              <a:t> </a:t>
            </a:r>
            <a:r>
              <a:rPr lang="ru-RU" sz="1300" dirty="0" err="1" smtClean="0">
                <a:solidFill>
                  <a:srgbClr val="CC6600"/>
                </a:solidFill>
              </a:rPr>
              <a:t>вишиванка</a:t>
            </a:r>
            <a:r>
              <a:rPr lang="ru-RU" sz="1300" dirty="0" smtClean="0">
                <a:solidFill>
                  <a:srgbClr val="CC6600"/>
                </a:solidFill>
              </a:rPr>
              <a:t>».</a:t>
            </a:r>
          </a:p>
          <a:p>
            <a:pPr algn="r"/>
            <a:r>
              <a:rPr lang="ru-RU" sz="1300" dirty="0" smtClean="0">
                <a:solidFill>
                  <a:srgbClr val="CC6600"/>
                </a:solidFill>
              </a:rPr>
              <a:t>- </a:t>
            </a:r>
            <a:r>
              <a:rPr lang="ru-RU" sz="1300" dirty="0" err="1" smtClean="0">
                <a:solidFill>
                  <a:srgbClr val="CC6600"/>
                </a:solidFill>
              </a:rPr>
              <a:t>Ніби</a:t>
            </a:r>
            <a:r>
              <a:rPr lang="ru-RU" sz="1300" dirty="0" smtClean="0">
                <a:solidFill>
                  <a:srgbClr val="CC6600"/>
                </a:solidFill>
              </a:rPr>
              <a:t> </a:t>
            </a:r>
            <a:r>
              <a:rPr lang="ru-RU" sz="1300" dirty="0">
                <a:solidFill>
                  <a:srgbClr val="CC6600"/>
                </a:solidFill>
              </a:rPr>
              <a:t>не так давно, але </a:t>
            </a:r>
            <a:r>
              <a:rPr lang="ru-RU" sz="1300" dirty="0" err="1">
                <a:solidFill>
                  <a:srgbClr val="CC6600"/>
                </a:solidFill>
              </a:rPr>
              <a:t>тоді</a:t>
            </a:r>
            <a:r>
              <a:rPr lang="ru-RU" sz="1300" dirty="0">
                <a:solidFill>
                  <a:srgbClr val="CC6600"/>
                </a:solidFill>
              </a:rPr>
              <a:t> все </a:t>
            </a:r>
            <a:r>
              <a:rPr lang="ru-RU" sz="1300" dirty="0" err="1">
                <a:solidFill>
                  <a:srgbClr val="CC6600"/>
                </a:solidFill>
              </a:rPr>
              <a:t>було</a:t>
            </a:r>
            <a:r>
              <a:rPr lang="ru-RU" sz="1300" dirty="0">
                <a:solidFill>
                  <a:srgbClr val="CC6600"/>
                </a:solidFill>
              </a:rPr>
              <a:t> </a:t>
            </a:r>
            <a:r>
              <a:rPr lang="ru-RU" sz="1300" dirty="0" err="1" smtClean="0">
                <a:solidFill>
                  <a:srgbClr val="CC6600"/>
                </a:solidFill>
              </a:rPr>
              <a:t>по-іншому</a:t>
            </a:r>
            <a:r>
              <a:rPr lang="ru-RU" sz="1300" dirty="0">
                <a:solidFill>
                  <a:srgbClr val="CC6600"/>
                </a:solidFill>
              </a:rPr>
              <a:t>. </a:t>
            </a:r>
            <a:r>
              <a:rPr lang="ru-RU" sz="1300" dirty="0" err="1">
                <a:solidFill>
                  <a:srgbClr val="CC6600"/>
                </a:solidFill>
              </a:rPr>
              <a:t>Вишиванка</a:t>
            </a:r>
            <a:r>
              <a:rPr lang="ru-RU" sz="1300" dirty="0">
                <a:solidFill>
                  <a:srgbClr val="CC6600"/>
                </a:solidFill>
              </a:rPr>
              <a:t> </a:t>
            </a:r>
            <a:r>
              <a:rPr lang="ru-RU" sz="1300" dirty="0" err="1">
                <a:solidFill>
                  <a:srgbClr val="CC6600"/>
                </a:solidFill>
              </a:rPr>
              <a:t>вважалася</a:t>
            </a:r>
            <a:r>
              <a:rPr lang="ru-RU" sz="1300" dirty="0">
                <a:solidFill>
                  <a:srgbClr val="CC6600"/>
                </a:solidFill>
              </a:rPr>
              <a:t> «не </a:t>
            </a:r>
            <a:r>
              <a:rPr lang="ru-RU" sz="1300" dirty="0" err="1">
                <a:solidFill>
                  <a:srgbClr val="CC6600"/>
                </a:solidFill>
              </a:rPr>
              <a:t>дуже</a:t>
            </a:r>
            <a:r>
              <a:rPr lang="ru-RU" sz="1300" dirty="0">
                <a:solidFill>
                  <a:srgbClr val="CC6600"/>
                </a:solidFill>
              </a:rPr>
              <a:t> модною</a:t>
            </a:r>
            <a:r>
              <a:rPr lang="ru-RU" sz="1300" dirty="0" smtClean="0">
                <a:solidFill>
                  <a:srgbClr val="CC6600"/>
                </a:solidFill>
              </a:rPr>
              <a:t>», </a:t>
            </a:r>
            <a:r>
              <a:rPr lang="ru-RU" sz="1300" dirty="0" err="1" smtClean="0">
                <a:solidFill>
                  <a:srgbClr val="CC6600"/>
                </a:solidFill>
              </a:rPr>
              <a:t>якщо</a:t>
            </a:r>
            <a:r>
              <a:rPr lang="ru-RU" sz="1300" dirty="0" smtClean="0">
                <a:solidFill>
                  <a:srgbClr val="CC6600"/>
                </a:solidFill>
              </a:rPr>
              <a:t> </a:t>
            </a:r>
            <a:r>
              <a:rPr lang="ru-RU" sz="1300" dirty="0" err="1">
                <a:solidFill>
                  <a:srgbClr val="CC6600"/>
                </a:solidFill>
              </a:rPr>
              <a:t>можна</a:t>
            </a:r>
            <a:r>
              <a:rPr lang="ru-RU" sz="1300" dirty="0">
                <a:solidFill>
                  <a:srgbClr val="CC6600"/>
                </a:solidFill>
              </a:rPr>
              <a:t> </a:t>
            </a:r>
            <a:r>
              <a:rPr lang="ru-RU" sz="1300" dirty="0" err="1">
                <a:solidFill>
                  <a:srgbClr val="CC6600"/>
                </a:solidFill>
              </a:rPr>
              <a:t>взагалі</a:t>
            </a:r>
            <a:r>
              <a:rPr lang="ru-RU" sz="1300" dirty="0">
                <a:solidFill>
                  <a:srgbClr val="CC6600"/>
                </a:solidFill>
              </a:rPr>
              <a:t> так </a:t>
            </a:r>
            <a:r>
              <a:rPr lang="ru-RU" sz="1300" dirty="0" err="1" smtClean="0">
                <a:solidFill>
                  <a:srgbClr val="CC6600"/>
                </a:solidFill>
              </a:rPr>
              <a:t>висловлюватися</a:t>
            </a:r>
            <a:endParaRPr lang="ru-RU" sz="1300" dirty="0" smtClean="0">
              <a:solidFill>
                <a:srgbClr val="CC6600"/>
              </a:solidFill>
            </a:endParaRPr>
          </a:p>
          <a:p>
            <a:endParaRPr lang="uk-UA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9" b="17929"/>
          <a:stretch>
            <a:fillRect/>
          </a:stretch>
        </p:blipFill>
        <p:spPr bwMode="auto"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21905"/>
            <a:ext cx="2808312" cy="741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106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503">
        <p:split orient="vert"/>
      </p:transition>
    </mc:Choice>
    <mc:Fallback xmlns="">
      <p:transition spd="slow" advTm="2050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530660"/>
            <a:ext cx="3826768" cy="4876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1400" dirty="0" smtClean="0">
                <a:solidFill>
                  <a:srgbClr val="CC6600"/>
                </a:solidFill>
                <a:latin typeface="Arial Black" panose="020B0A04020102020204" pitchFamily="34" charset="0"/>
              </a:rPr>
              <a:t>В крамницях Юлії є </a:t>
            </a:r>
            <a:r>
              <a:rPr lang="uk-UA" sz="1400" dirty="0">
                <a:solidFill>
                  <a:srgbClr val="CC6600"/>
                </a:solidFill>
                <a:latin typeface="Arial Black" panose="020B0A04020102020204" pitchFamily="34" charset="0"/>
              </a:rPr>
              <a:t>традиційні, класичні, названі залежно від того де вони вишиваються. </a:t>
            </a:r>
            <a:r>
              <a:rPr lang="uk-UA" sz="1400" dirty="0" smtClean="0">
                <a:solidFill>
                  <a:srgbClr val="CC6600"/>
                </a:solidFill>
                <a:latin typeface="Arial Black" panose="020B0A04020102020204" pitchFamily="34" charset="0"/>
              </a:rPr>
              <a:t>Наприклад, </a:t>
            </a:r>
            <a:r>
              <a:rPr lang="uk-UA" sz="1400" dirty="0">
                <a:solidFill>
                  <a:srgbClr val="CC6600"/>
                </a:solidFill>
                <a:latin typeface="Arial Black" panose="020B0A04020102020204" pitchFamily="34" charset="0"/>
              </a:rPr>
              <a:t>борщівська, полтавська, гуцульська і багато інших. А за останні роки з’явилося ще таке поняття як «сучасна </a:t>
            </a:r>
            <a:r>
              <a:rPr lang="uk-UA" sz="1400" dirty="0" smtClean="0">
                <a:solidFill>
                  <a:srgbClr val="CC6600"/>
                </a:solidFill>
                <a:latin typeface="Arial Black" panose="020B0A04020102020204" pitchFamily="34" charset="0"/>
              </a:rPr>
              <a:t>вишиванка», оскільки </a:t>
            </a:r>
            <a:r>
              <a:rPr lang="uk-UA" sz="1400" dirty="0">
                <a:solidFill>
                  <a:srgbClr val="CC6600"/>
                </a:solidFill>
                <a:latin typeface="Arial Black" panose="020B0A04020102020204" pitchFamily="34" charset="0"/>
              </a:rPr>
              <a:t>ця діяльність стрімко розвивається. В розробці використовують різні стилі та поєднують їх між собою. </a:t>
            </a:r>
            <a:r>
              <a:rPr lang="uk-UA" sz="1400" dirty="0" smtClean="0">
                <a:solidFill>
                  <a:srgbClr val="CC6600"/>
                </a:solidFill>
                <a:latin typeface="Arial Black" panose="020B0A04020102020204" pitchFamily="34" charset="0"/>
              </a:rPr>
              <a:t>Отож, </a:t>
            </a:r>
            <a:r>
              <a:rPr lang="uk-UA" sz="1400" dirty="0">
                <a:solidFill>
                  <a:srgbClr val="CC6600"/>
                </a:solidFill>
                <a:latin typeface="Arial Black" panose="020B0A04020102020204" pitchFamily="34" charset="0"/>
              </a:rPr>
              <a:t>сучасна вишиванка може бути будь-якою, бо для кожної людини вона </a:t>
            </a:r>
            <a:r>
              <a:rPr lang="uk-UA" sz="1400" dirty="0" smtClean="0">
                <a:solidFill>
                  <a:srgbClr val="CC6600"/>
                </a:solidFill>
                <a:latin typeface="Arial Black" panose="020B0A04020102020204" pitchFamily="34" charset="0"/>
              </a:rPr>
              <a:t>своя.</a:t>
            </a:r>
          </a:p>
          <a:p>
            <a:pPr marL="0" indent="0">
              <a:buNone/>
            </a:pPr>
            <a:r>
              <a:rPr lang="uk-UA" sz="1400" dirty="0">
                <a:solidFill>
                  <a:srgbClr val="CC6600"/>
                </a:solidFill>
                <a:latin typeface="Arial Black" panose="020B0A04020102020204" pitchFamily="34" charset="0"/>
              </a:rPr>
              <a:t>К</a:t>
            </a:r>
            <a:r>
              <a:rPr lang="uk-UA" sz="1400" dirty="0" smtClean="0">
                <a:solidFill>
                  <a:srgbClr val="CC6600"/>
                </a:solidFill>
                <a:latin typeface="Arial Black" panose="020B0A04020102020204" pitchFamily="34" charset="0"/>
              </a:rPr>
              <a:t>оманда </a:t>
            </a:r>
            <a:r>
              <a:rPr lang="uk-UA" sz="1400" dirty="0">
                <a:solidFill>
                  <a:srgbClr val="CC6600"/>
                </a:solidFill>
                <a:latin typeface="Arial Black" panose="020B0A04020102020204" pitchFamily="34" charset="0"/>
              </a:rPr>
              <a:t>«Файна вишиванка» </a:t>
            </a:r>
            <a:r>
              <a:rPr lang="uk-UA" sz="1400" dirty="0" smtClean="0">
                <a:solidFill>
                  <a:srgbClr val="CC6600"/>
                </a:solidFill>
                <a:latin typeface="Arial Black" panose="020B0A04020102020204" pitchFamily="34" charset="0"/>
              </a:rPr>
              <a:t>працює, щоб кожен клієнт та кожна клієнтка </a:t>
            </a:r>
            <a:r>
              <a:rPr lang="uk-UA" sz="1400" dirty="0">
                <a:solidFill>
                  <a:srgbClr val="CC6600"/>
                </a:solidFill>
                <a:latin typeface="Arial Black" panose="020B0A04020102020204" pitchFamily="34" charset="0"/>
              </a:rPr>
              <a:t>завжди могли знайти і отримати саме ту </a:t>
            </a:r>
            <a:r>
              <a:rPr lang="uk-UA" sz="1400" dirty="0" smtClean="0">
                <a:solidFill>
                  <a:srgbClr val="CC6600"/>
                </a:solidFill>
                <a:latin typeface="Arial Black" panose="020B0A04020102020204" pitchFamily="34" charset="0"/>
              </a:rPr>
              <a:t>вишиванку, </a:t>
            </a:r>
            <a:r>
              <a:rPr lang="uk-UA" sz="1400" dirty="0">
                <a:solidFill>
                  <a:srgbClr val="CC6600"/>
                </a:solidFill>
                <a:latin typeface="Arial Black" panose="020B0A04020102020204" pitchFamily="34" charset="0"/>
              </a:rPr>
              <a:t>яку </a:t>
            </a:r>
            <a:r>
              <a:rPr lang="uk-UA" sz="1400" dirty="0" smtClean="0">
                <a:solidFill>
                  <a:srgbClr val="CC6600"/>
                </a:solidFill>
                <a:latin typeface="Arial Black" panose="020B0A04020102020204" pitchFamily="34" charset="0"/>
              </a:rPr>
              <a:t>обрали </a:t>
            </a:r>
            <a:r>
              <a:rPr lang="uk-UA" sz="1400" dirty="0">
                <a:solidFill>
                  <a:srgbClr val="CC6600"/>
                </a:solidFill>
                <a:latin typeface="Arial Black" panose="020B0A04020102020204" pitchFamily="34" charset="0"/>
              </a:rPr>
              <a:t>для себе або для своїх </a:t>
            </a:r>
            <a:r>
              <a:rPr lang="uk-UA" sz="1400" dirty="0" smtClean="0">
                <a:solidFill>
                  <a:srgbClr val="CC6600"/>
                </a:solidFill>
                <a:latin typeface="Arial Black" panose="020B0A04020102020204" pitchFamily="34" charset="0"/>
              </a:rPr>
              <a:t>близьких.</a:t>
            </a:r>
            <a:endParaRPr lang="uk-UA" sz="1400" dirty="0">
              <a:solidFill>
                <a:srgbClr val="CC6600"/>
              </a:solidFill>
              <a:latin typeface="Arial Black" panose="020B0A040201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268760"/>
            <a:ext cx="4740095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3568" y="696248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CC6600"/>
                </a:solidFill>
                <a:latin typeface="Segoe Print" panose="02000600000000000000" pitchFamily="2" charset="0"/>
              </a:rPr>
              <a:t>На </a:t>
            </a:r>
            <a:r>
              <a:rPr lang="uk-UA" dirty="0">
                <a:solidFill>
                  <a:srgbClr val="CC6600"/>
                </a:solidFill>
                <a:latin typeface="Segoe Print" panose="02000600000000000000" pitchFamily="2" charset="0"/>
              </a:rPr>
              <a:t>сьогоднішній день різноманіття вишитого одягу вражає.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176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2297">
        <p:split orient="vert"/>
      </p:transition>
    </mc:Choice>
    <mc:Fallback xmlns="">
      <p:transition spd="slow" advTm="2229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508970" y="4509120"/>
            <a:ext cx="8229600" cy="180020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uk-UA" sz="1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Модним </a:t>
            </a:r>
            <a:r>
              <a:rPr lang="uk-UA" sz="1800" dirty="0">
                <a:solidFill>
                  <a:srgbClr val="C00000"/>
                </a:solidFill>
                <a:latin typeface="Arial Black" panose="020B0A04020102020204" pitchFamily="34" charset="0"/>
              </a:rPr>
              <a:t>чи не модним він може бути за межами України. Але в нашій країні, ми завжди </a:t>
            </a:r>
            <a:r>
              <a:rPr lang="uk-UA" sz="1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повинні </a:t>
            </a:r>
            <a:r>
              <a:rPr lang="uk-UA" sz="1800" dirty="0">
                <a:solidFill>
                  <a:srgbClr val="C00000"/>
                </a:solidFill>
                <a:latin typeface="Arial Black" panose="020B0A04020102020204" pitchFamily="34" charset="0"/>
              </a:rPr>
              <a:t>шанувати прадавні символи, без яких не матимемо ідентичності. Різноманіття орнаментів передаються з покоління в покоління, вони повторюються, змінюються, об’єднуються, але в їх основі все ж залишаються базові малюнки. Оскільки традиційна композиція вишивки актуальна вже багато віків.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836713"/>
            <a:ext cx="4400922" cy="3412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83568" y="1527245"/>
            <a:ext cx="32950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C00000"/>
                </a:solidFill>
                <a:latin typeface="Segoe Print" panose="02000600000000000000" pitchFamily="2" charset="0"/>
              </a:rPr>
              <a:t>Хіба може бути не модним народний костюм для свого народу, який в кожному регіоні України має свою давню і унікальну історію?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737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259">
        <p:split orient="vert"/>
      </p:transition>
    </mc:Choice>
    <mc:Fallback xmlns="">
      <p:transition spd="slow" advTm="2125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9161" y="548680"/>
            <a:ext cx="8319529" cy="990600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rgbClr val="CC6600"/>
                </a:solidFill>
                <a:latin typeface="Segoe Print" panose="02000600000000000000" pitchFamily="2" charset="0"/>
              </a:rPr>
              <a:t>«</a:t>
            </a:r>
            <a:r>
              <a:rPr lang="ru-RU" sz="2000" dirty="0" err="1">
                <a:solidFill>
                  <a:srgbClr val="CC6600"/>
                </a:solidFill>
                <a:latin typeface="Segoe Print" panose="02000600000000000000" pitchFamily="2" charset="0"/>
              </a:rPr>
              <a:t>Файна</a:t>
            </a:r>
            <a:r>
              <a:rPr lang="ru-RU" sz="2000" dirty="0">
                <a:solidFill>
                  <a:srgbClr val="CC6600"/>
                </a:solidFill>
                <a:latin typeface="Segoe Print" panose="02000600000000000000" pitchFamily="2" charset="0"/>
              </a:rPr>
              <a:t> </a:t>
            </a:r>
            <a:r>
              <a:rPr lang="ru-RU" sz="2000" dirty="0" err="1">
                <a:solidFill>
                  <a:srgbClr val="CC6600"/>
                </a:solidFill>
                <a:latin typeface="Segoe Print" panose="02000600000000000000" pitchFamily="2" charset="0"/>
              </a:rPr>
              <a:t>вишиванка</a:t>
            </a:r>
            <a:r>
              <a:rPr lang="ru-RU" sz="2000" dirty="0">
                <a:solidFill>
                  <a:srgbClr val="CC6600"/>
                </a:solidFill>
                <a:latin typeface="Segoe Print" panose="02000600000000000000" pitchFamily="2" charset="0"/>
              </a:rPr>
              <a:t>» – </a:t>
            </a:r>
            <a:r>
              <a:rPr lang="ru-RU" sz="2000" dirty="0" err="1">
                <a:solidFill>
                  <a:srgbClr val="CC6600"/>
                </a:solidFill>
                <a:latin typeface="Segoe Print" panose="02000600000000000000" pitchFamily="2" charset="0"/>
              </a:rPr>
              <a:t>лідер</a:t>
            </a:r>
            <a:r>
              <a:rPr lang="ru-RU" sz="2000" dirty="0">
                <a:solidFill>
                  <a:srgbClr val="CC6600"/>
                </a:solidFill>
                <a:latin typeface="Segoe Print" panose="02000600000000000000" pitchFamily="2" charset="0"/>
              </a:rPr>
              <a:t>, </a:t>
            </a:r>
            <a:r>
              <a:rPr lang="ru-RU" sz="2000" dirty="0" err="1">
                <a:solidFill>
                  <a:srgbClr val="CC6600"/>
                </a:solidFill>
                <a:latin typeface="Segoe Print" panose="02000600000000000000" pitchFamily="2" charset="0"/>
              </a:rPr>
              <a:t>якому</a:t>
            </a:r>
            <a:r>
              <a:rPr lang="ru-RU" sz="2000" dirty="0">
                <a:solidFill>
                  <a:srgbClr val="CC6600"/>
                </a:solidFill>
                <a:latin typeface="Segoe Print" panose="02000600000000000000" pitchFamily="2" charset="0"/>
              </a:rPr>
              <a:t> </a:t>
            </a:r>
            <a:r>
              <a:rPr lang="ru-RU" sz="2000" dirty="0" err="1">
                <a:solidFill>
                  <a:srgbClr val="CC6600"/>
                </a:solidFill>
                <a:latin typeface="Segoe Print" panose="02000600000000000000" pitchFamily="2" charset="0"/>
              </a:rPr>
              <a:t>довіряють</a:t>
            </a:r>
            <a:r>
              <a:rPr lang="ru-RU" sz="2000" dirty="0">
                <a:solidFill>
                  <a:srgbClr val="CC6600"/>
                </a:solidFill>
                <a:latin typeface="Segoe Print" panose="02000600000000000000" pitchFamily="2" charset="0"/>
              </a:rPr>
              <a:t> </a:t>
            </a:r>
            <a:r>
              <a:rPr lang="ru-RU" sz="2000" dirty="0" err="1">
                <a:solidFill>
                  <a:srgbClr val="CC6600"/>
                </a:solidFill>
                <a:latin typeface="Segoe Print" panose="02000600000000000000" pitchFamily="2" charset="0"/>
              </a:rPr>
              <a:t>найбільше</a:t>
            </a:r>
            <a:r>
              <a:rPr lang="ru-RU" sz="2000" dirty="0">
                <a:solidFill>
                  <a:srgbClr val="CC6600"/>
                </a:solidFill>
                <a:latin typeface="Segoe Print" panose="02000600000000000000" pitchFamily="2" charset="0"/>
              </a:rPr>
              <a:t> </a:t>
            </a:r>
            <a:r>
              <a:rPr lang="ru-RU" sz="2000" dirty="0" err="1">
                <a:solidFill>
                  <a:srgbClr val="CC6600"/>
                </a:solidFill>
                <a:latin typeface="Segoe Print" panose="02000600000000000000" pitchFamily="2" charset="0"/>
              </a:rPr>
              <a:t>тернополян</a:t>
            </a:r>
            <a:r>
              <a:rPr lang="ru-RU" sz="2000" dirty="0">
                <a:solidFill>
                  <a:srgbClr val="CC6600"/>
                </a:solidFill>
                <a:latin typeface="Segoe Print" panose="02000600000000000000" pitchFamily="2" charset="0"/>
              </a:rPr>
              <a:t>. Салон став </a:t>
            </a:r>
            <a:r>
              <a:rPr lang="ru-RU" sz="2000" dirty="0" err="1">
                <a:solidFill>
                  <a:srgbClr val="CC6600"/>
                </a:solidFill>
                <a:latin typeface="Segoe Print" panose="02000600000000000000" pitchFamily="2" charset="0"/>
              </a:rPr>
              <a:t>переможцем</a:t>
            </a:r>
            <a:r>
              <a:rPr lang="ru-RU" sz="2000" dirty="0">
                <a:solidFill>
                  <a:srgbClr val="CC6600"/>
                </a:solidFill>
                <a:latin typeface="Segoe Print" panose="02000600000000000000" pitchFamily="2" charset="0"/>
              </a:rPr>
              <a:t> «Народного бренду-2021»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83970" y="2996952"/>
            <a:ext cx="4032193" cy="1522104"/>
          </a:xfrm>
        </p:spPr>
        <p:txBody>
          <a:bodyPr>
            <a:normAutofit fontScale="47500" lnSpcReduction="20000"/>
          </a:bodyPr>
          <a:lstStyle/>
          <a:p>
            <a:r>
              <a:rPr lang="uk-UA" dirty="0">
                <a:solidFill>
                  <a:srgbClr val="C00000"/>
                </a:solidFill>
                <a:latin typeface="Arial Black" panose="020B0A04020102020204" pitchFamily="34" charset="0"/>
              </a:rPr>
              <a:t>Команда салону «Файна вишиванка» у Тернополі працює так, щоб Ви завжди могли знайти і отримати саме ту вишиванку, яку обрали для себе або ж для своїх близьких. Тут задовольняють смаки найвибагливіших та підберуть ті прадавні орнаменти, які символізуватимуть цінності, які Ви сповідуєте. Кожен виріб особливий. </a:t>
            </a:r>
            <a:r>
              <a:rPr lang="uk-UA" b="1" dirty="0">
                <a:solidFill>
                  <a:srgbClr val="C00000"/>
                </a:solidFill>
                <a:latin typeface="Arial Black" panose="020B0A04020102020204" pitchFamily="34" charset="0"/>
              </a:rPr>
              <a:t>Тож недаремно салон «Файна вишиванка» </a:t>
            </a:r>
            <a:r>
              <a:rPr lang="uk-UA" b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тернополяни</a:t>
            </a:r>
            <a:r>
              <a:rPr lang="uk-UA" b="1" dirty="0">
                <a:solidFill>
                  <a:srgbClr val="C00000"/>
                </a:solidFill>
                <a:latin typeface="Arial Black" panose="020B0A04020102020204" pitchFamily="34" charset="0"/>
              </a:rPr>
              <a:t> визнали найкращим у номінації «Вишивка та рукоділля» в конкурсі «Народний бренд-2021».</a:t>
            </a:r>
            <a:endParaRPr lang="uk-UA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771458" y="1628800"/>
            <a:ext cx="4065592" cy="639762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dirty="0">
                <a:solidFill>
                  <a:srgbClr val="CC6600"/>
                </a:solidFill>
                <a:latin typeface="Arial Black" panose="020B0A04020102020204" pitchFamily="34" charset="0"/>
              </a:rPr>
              <a:t>Відзнака, яку отримав колектив салону, - це не просто нагорода, це найвищий прояв довіри та визнання серед тернополян.</a:t>
            </a:r>
            <a:endParaRPr lang="uk-UA" dirty="0">
              <a:solidFill>
                <a:srgbClr val="CC6600"/>
              </a:solidFill>
              <a:latin typeface="Arial Black" panose="020B0A04020102020204" pitchFamily="34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47" y="1556792"/>
            <a:ext cx="3932238" cy="1428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538" y="2708920"/>
            <a:ext cx="2380726" cy="3556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708920"/>
            <a:ext cx="1709936" cy="2564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Текст 6"/>
          <p:cNvSpPr txBox="1">
            <a:spLocks/>
          </p:cNvSpPr>
          <p:nvPr/>
        </p:nvSpPr>
        <p:spPr>
          <a:xfrm>
            <a:off x="367271" y="5909121"/>
            <a:ext cx="4065592" cy="639762"/>
          </a:xfrm>
          <a:prstGeom prst="rect">
            <a:avLst/>
          </a:prstGeom>
          <a:noFill/>
          <a:ln w="38100" cap="flat" cmpd="sng" algn="ctr">
            <a:noFill/>
            <a:prstDash val="solid"/>
          </a:ln>
          <a:effectLst/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dirty="0" smtClean="0">
                <a:solidFill>
                  <a:srgbClr val="CC6600"/>
                </a:solidFill>
                <a:latin typeface="Segoe Print" panose="02000600000000000000" pitchFamily="2" charset="0"/>
              </a:rPr>
              <a:t>Магазин «</a:t>
            </a:r>
            <a:r>
              <a:rPr lang="ru-RU" dirty="0" err="1" smtClean="0">
                <a:solidFill>
                  <a:srgbClr val="CC6600"/>
                </a:solidFill>
                <a:latin typeface="Segoe Print" panose="02000600000000000000" pitchFamily="2" charset="0"/>
              </a:rPr>
              <a:t>Файна</a:t>
            </a:r>
            <a:r>
              <a:rPr lang="ru-RU" dirty="0" smtClean="0">
                <a:solidFill>
                  <a:srgbClr val="CC6600"/>
                </a:solidFill>
                <a:latin typeface="Segoe Print" panose="02000600000000000000" pitchFamily="2" charset="0"/>
              </a:rPr>
              <a:t> </a:t>
            </a:r>
            <a:r>
              <a:rPr lang="ru-RU" dirty="0" err="1" smtClean="0">
                <a:solidFill>
                  <a:srgbClr val="CC6600"/>
                </a:solidFill>
                <a:latin typeface="Segoe Print" panose="02000600000000000000" pitchFamily="2" charset="0"/>
              </a:rPr>
              <a:t>вишиванка</a:t>
            </a:r>
            <a:r>
              <a:rPr lang="ru-RU" dirty="0" smtClean="0">
                <a:solidFill>
                  <a:srgbClr val="CC6600"/>
                </a:solidFill>
                <a:latin typeface="Segoe Print" panose="02000600000000000000" pitchFamily="2" charset="0"/>
              </a:rPr>
              <a:t>» не </a:t>
            </a:r>
            <a:r>
              <a:rPr lang="ru-RU" dirty="0" err="1" smtClean="0">
                <a:solidFill>
                  <a:srgbClr val="CC6600"/>
                </a:solidFill>
                <a:latin typeface="Segoe Print" panose="02000600000000000000" pitchFamily="2" charset="0"/>
              </a:rPr>
              <a:t>вперше</a:t>
            </a:r>
            <a:r>
              <a:rPr lang="ru-RU" dirty="0" smtClean="0">
                <a:solidFill>
                  <a:srgbClr val="CC6600"/>
                </a:solidFill>
                <a:latin typeface="Segoe Print" panose="02000600000000000000" pitchFamily="2" charset="0"/>
              </a:rPr>
              <a:t> </a:t>
            </a:r>
            <a:r>
              <a:rPr lang="ru-RU" dirty="0" err="1" smtClean="0">
                <a:solidFill>
                  <a:srgbClr val="CC6600"/>
                </a:solidFill>
                <a:latin typeface="Segoe Print" panose="02000600000000000000" pitchFamily="2" charset="0"/>
              </a:rPr>
              <a:t>отримує</a:t>
            </a:r>
            <a:r>
              <a:rPr lang="ru-RU" dirty="0" smtClean="0">
                <a:solidFill>
                  <a:srgbClr val="CC6600"/>
                </a:solidFill>
                <a:latin typeface="Segoe Print" panose="02000600000000000000" pitchFamily="2" charset="0"/>
              </a:rPr>
              <a:t> нагороди. Команда </a:t>
            </a:r>
            <a:r>
              <a:rPr lang="ru-RU" dirty="0">
                <a:solidFill>
                  <a:srgbClr val="CC6600"/>
                </a:solidFill>
                <a:latin typeface="Segoe Print" panose="02000600000000000000" pitchFamily="2" charset="0"/>
              </a:rPr>
              <a:t>є</a:t>
            </a:r>
            <a:r>
              <a:rPr lang="ru-RU" dirty="0" smtClean="0">
                <a:solidFill>
                  <a:srgbClr val="CC6600"/>
                </a:solidFill>
                <a:latin typeface="Segoe Print" panose="02000600000000000000" pitchFamily="2" charset="0"/>
              </a:rPr>
              <a:t> </a:t>
            </a:r>
            <a:r>
              <a:rPr lang="ru-RU" dirty="0" err="1" smtClean="0">
                <a:solidFill>
                  <a:srgbClr val="CC6600"/>
                </a:solidFill>
                <a:latin typeface="Segoe Print" panose="02000600000000000000" pitchFamily="2" charset="0"/>
              </a:rPr>
              <a:t>переможцями</a:t>
            </a:r>
            <a:r>
              <a:rPr lang="ru-RU" dirty="0" smtClean="0">
                <a:solidFill>
                  <a:srgbClr val="CC6600"/>
                </a:solidFill>
                <a:latin typeface="Segoe Print" panose="02000600000000000000" pitchFamily="2" charset="0"/>
              </a:rPr>
              <a:t> </a:t>
            </a:r>
            <a:r>
              <a:rPr lang="ru-RU" dirty="0" err="1" smtClean="0">
                <a:solidFill>
                  <a:srgbClr val="CC6600"/>
                </a:solidFill>
                <a:latin typeface="Segoe Print" panose="02000600000000000000" pitchFamily="2" charset="0"/>
              </a:rPr>
              <a:t>конкурсів</a:t>
            </a:r>
            <a:r>
              <a:rPr lang="ru-RU" dirty="0" smtClean="0">
                <a:solidFill>
                  <a:srgbClr val="CC6600"/>
                </a:solidFill>
                <a:latin typeface="Segoe Print" panose="02000600000000000000" pitchFamily="2" charset="0"/>
              </a:rPr>
              <a:t> та партнерами </a:t>
            </a:r>
            <a:r>
              <a:rPr lang="ru-RU" dirty="0" err="1" smtClean="0">
                <a:solidFill>
                  <a:srgbClr val="CC6600"/>
                </a:solidFill>
                <a:latin typeface="Segoe Print" panose="02000600000000000000" pitchFamily="2" charset="0"/>
              </a:rPr>
              <a:t>різних</a:t>
            </a:r>
            <a:r>
              <a:rPr lang="ru-RU" dirty="0" smtClean="0">
                <a:solidFill>
                  <a:srgbClr val="CC6600"/>
                </a:solidFill>
                <a:latin typeface="Segoe Print" panose="02000600000000000000" pitchFamily="2" charset="0"/>
              </a:rPr>
              <a:t> </a:t>
            </a:r>
            <a:r>
              <a:rPr lang="ru-RU" dirty="0" err="1" smtClean="0">
                <a:solidFill>
                  <a:srgbClr val="CC6600"/>
                </a:solidFill>
                <a:latin typeface="Segoe Print" panose="02000600000000000000" pitchFamily="2" charset="0"/>
              </a:rPr>
              <a:t>крутих</a:t>
            </a:r>
            <a:r>
              <a:rPr lang="ru-RU" dirty="0" smtClean="0">
                <a:solidFill>
                  <a:srgbClr val="CC6600"/>
                </a:solidFill>
                <a:latin typeface="Segoe Print" panose="02000600000000000000" pitchFamily="2" charset="0"/>
              </a:rPr>
              <a:t> </a:t>
            </a:r>
            <a:r>
              <a:rPr lang="ru-RU" dirty="0" err="1" smtClean="0">
                <a:solidFill>
                  <a:srgbClr val="CC6600"/>
                </a:solidFill>
                <a:latin typeface="Segoe Print" panose="02000600000000000000" pitchFamily="2" charset="0"/>
              </a:rPr>
              <a:t>заходів</a:t>
            </a:r>
            <a:r>
              <a:rPr lang="ru-RU" dirty="0" smtClean="0">
                <a:solidFill>
                  <a:srgbClr val="CC6600"/>
                </a:solidFill>
                <a:latin typeface="Segoe Print" panose="02000600000000000000" pitchFamily="2" charset="0"/>
              </a:rPr>
              <a:t>, за </a:t>
            </a:r>
            <a:r>
              <a:rPr lang="ru-RU" dirty="0" err="1" smtClean="0">
                <a:solidFill>
                  <a:srgbClr val="CC6600"/>
                </a:solidFill>
                <a:latin typeface="Segoe Print" panose="02000600000000000000" pitchFamily="2" charset="0"/>
              </a:rPr>
              <a:t>що</a:t>
            </a:r>
            <a:r>
              <a:rPr lang="ru-RU" dirty="0" smtClean="0">
                <a:solidFill>
                  <a:srgbClr val="CC6600"/>
                </a:solidFill>
                <a:latin typeface="Segoe Print" panose="02000600000000000000" pitchFamily="2" charset="0"/>
              </a:rPr>
              <a:t> </a:t>
            </a:r>
            <a:r>
              <a:rPr lang="ru-RU" dirty="0" err="1" smtClean="0">
                <a:solidFill>
                  <a:srgbClr val="CC6600"/>
                </a:solidFill>
                <a:latin typeface="Segoe Print" panose="02000600000000000000" pitchFamily="2" charset="0"/>
              </a:rPr>
              <a:t>отримують</a:t>
            </a:r>
            <a:r>
              <a:rPr lang="ru-RU" dirty="0" smtClean="0">
                <a:solidFill>
                  <a:srgbClr val="CC6600"/>
                </a:solidFill>
                <a:latin typeface="Segoe Print" panose="02000600000000000000" pitchFamily="2" charset="0"/>
              </a:rPr>
              <a:t> </a:t>
            </a:r>
            <a:r>
              <a:rPr lang="ru-RU" dirty="0" err="1" smtClean="0">
                <a:solidFill>
                  <a:srgbClr val="CC6600"/>
                </a:solidFill>
                <a:latin typeface="Segoe Print" panose="02000600000000000000" pitchFamily="2" charset="0"/>
              </a:rPr>
              <a:t>подяки</a:t>
            </a:r>
            <a:r>
              <a:rPr lang="ru-RU" dirty="0" smtClean="0">
                <a:solidFill>
                  <a:srgbClr val="CC6600"/>
                </a:solidFill>
                <a:latin typeface="Segoe Print" panose="02000600000000000000" pitchFamily="2" charset="0"/>
              </a:rPr>
              <a:t> і </a:t>
            </a:r>
            <a:r>
              <a:rPr lang="ru-RU" dirty="0" err="1" smtClean="0">
                <a:solidFill>
                  <a:srgbClr val="CC6600"/>
                </a:solidFill>
                <a:latin typeface="Segoe Print" panose="02000600000000000000" pitchFamily="2" charset="0"/>
              </a:rPr>
              <a:t>ще</a:t>
            </a:r>
            <a:r>
              <a:rPr lang="ru-RU" dirty="0" smtClean="0">
                <a:solidFill>
                  <a:srgbClr val="CC6600"/>
                </a:solidFill>
                <a:latin typeface="Segoe Print" panose="02000600000000000000" pitchFamily="2" charset="0"/>
              </a:rPr>
              <a:t> </a:t>
            </a:r>
            <a:r>
              <a:rPr lang="ru-RU" dirty="0" err="1" smtClean="0">
                <a:solidFill>
                  <a:srgbClr val="CC6600"/>
                </a:solidFill>
                <a:latin typeface="Segoe Print" panose="02000600000000000000" pitchFamily="2" charset="0"/>
              </a:rPr>
              <a:t>більше</a:t>
            </a:r>
            <a:r>
              <a:rPr lang="ru-RU" dirty="0" smtClean="0">
                <a:solidFill>
                  <a:srgbClr val="CC6600"/>
                </a:solidFill>
                <a:latin typeface="Segoe Print" panose="02000600000000000000" pitchFamily="2" charset="0"/>
              </a:rPr>
              <a:t> </a:t>
            </a:r>
            <a:r>
              <a:rPr lang="ru-RU" dirty="0" err="1" smtClean="0">
                <a:solidFill>
                  <a:srgbClr val="CC6600"/>
                </a:solidFill>
                <a:latin typeface="Segoe Print" panose="02000600000000000000" pitchFamily="2" charset="0"/>
              </a:rPr>
              <a:t>визнання</a:t>
            </a:r>
            <a:r>
              <a:rPr lang="ru-RU" dirty="0" smtClean="0">
                <a:solidFill>
                  <a:srgbClr val="CC6600"/>
                </a:solidFill>
                <a:latin typeface="Segoe Print" panose="02000600000000000000" pitchFamily="2" charset="0"/>
              </a:rPr>
              <a:t>.</a:t>
            </a:r>
            <a:endParaRPr lang="uk-UA" dirty="0">
              <a:solidFill>
                <a:srgbClr val="CC6600"/>
              </a:solidFill>
              <a:latin typeface="Segoe Print" panose="02000600000000000000" pitchFamily="2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1597">
            <a:off x="699685" y="4487354"/>
            <a:ext cx="1315475" cy="1315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8558">
            <a:off x="2551753" y="4481715"/>
            <a:ext cx="1706273" cy="1326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844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8203">
        <p:split orient="vert"/>
      </p:transition>
    </mc:Choice>
    <mc:Fallback xmlns="">
      <p:transition spd="slow" advTm="2820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Головна </a:t>
            </a:r>
            <a:r>
              <a:rPr lang="uk-UA" sz="2800" dirty="0">
                <a:solidFill>
                  <a:srgbClr val="C00000"/>
                </a:solidFill>
                <a:latin typeface="Segoe Print" panose="02000600000000000000" pitchFamily="2" charset="0"/>
              </a:rPr>
              <a:t>мета </a:t>
            </a:r>
            <a:r>
              <a:rPr lang="uk-UA" sz="2800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роботи «Файна вишиванка» </a:t>
            </a:r>
            <a:r>
              <a:rPr lang="uk-UA" sz="2800" dirty="0">
                <a:solidFill>
                  <a:srgbClr val="C00000"/>
                </a:solidFill>
                <a:latin typeface="Segoe Print" panose="02000600000000000000" pitchFamily="2" charset="0"/>
              </a:rPr>
              <a:t>– це задоволені та щасливі </a:t>
            </a:r>
            <a:r>
              <a:rPr lang="uk-UA" sz="2800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гості салонів.</a:t>
            </a:r>
            <a:r>
              <a:rPr lang="uk-UA" sz="2800" dirty="0"/>
              <a:t/>
            </a:r>
            <a:br>
              <a:rPr lang="uk-UA" sz="2800" dirty="0"/>
            </a:br>
            <a:endParaRPr lang="uk-UA" sz="2800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9981" y="2132856"/>
            <a:ext cx="8229600" cy="439841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uk-UA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За </a:t>
            </a:r>
            <a:r>
              <a:rPr lang="uk-UA" dirty="0">
                <a:solidFill>
                  <a:srgbClr val="C00000"/>
                </a:solidFill>
                <a:latin typeface="Arial Black" panose="020B0A04020102020204" pitchFamily="34" charset="0"/>
              </a:rPr>
              <a:t>допомогою інтернет-магазину </a:t>
            </a:r>
            <a:r>
              <a:rPr lang="uk-UA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розширюється </a:t>
            </a:r>
            <a:r>
              <a:rPr lang="uk-UA" dirty="0">
                <a:solidFill>
                  <a:srgbClr val="C00000"/>
                </a:solidFill>
                <a:latin typeface="Arial Black" panose="020B0A04020102020204" pitchFamily="34" charset="0"/>
              </a:rPr>
              <a:t>доступ до асортименту для будь-якої людини в Україні та за її </a:t>
            </a:r>
            <a:r>
              <a:rPr lang="uk-UA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межами</a:t>
            </a:r>
            <a:endParaRPr lang="uk-UA" dirty="0"/>
          </a:p>
          <a:p>
            <a:pPr marL="0" indent="0" algn="ctr">
              <a:buNone/>
            </a:pPr>
            <a:endParaRPr lang="uk-UA" dirty="0" smtClean="0"/>
          </a:p>
          <a:p>
            <a:pPr marL="0" indent="0">
              <a:buNone/>
            </a:pPr>
            <a:r>
              <a:rPr lang="uk-UA" dirty="0">
                <a:solidFill>
                  <a:srgbClr val="C00000"/>
                </a:solidFill>
                <a:latin typeface="Segoe Print" panose="02000600000000000000" pitchFamily="2" charset="0"/>
              </a:rPr>
              <a:t>Інтернет сторінки «Файна вишиванка</a:t>
            </a:r>
            <a:r>
              <a:rPr lang="uk-UA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»</a:t>
            </a:r>
            <a:endParaRPr lang="uk-UA" dirty="0" smtClean="0"/>
          </a:p>
          <a:p>
            <a:endParaRPr lang="uk-UA" dirty="0"/>
          </a:p>
          <a:p>
            <a:r>
              <a:rPr lang="en-US" dirty="0">
                <a:solidFill>
                  <a:srgbClr val="C00000"/>
                </a:solidFill>
              </a:rPr>
              <a:t>#</a:t>
            </a:r>
            <a:r>
              <a:rPr lang="en-US" dirty="0" err="1">
                <a:solidFill>
                  <a:srgbClr val="C00000"/>
                </a:solidFill>
              </a:rPr>
              <a:t>faina_vishivanka</a:t>
            </a:r>
            <a:r>
              <a:rPr lang="en-US" dirty="0">
                <a:solidFill>
                  <a:srgbClr val="C00000"/>
                </a:solidFill>
              </a:rPr>
              <a:t>_ </a:t>
            </a:r>
            <a:r>
              <a:rPr lang="en-US" dirty="0" smtClean="0">
                <a:solidFill>
                  <a:srgbClr val="C00000"/>
                </a:solidFill>
              </a:rPr>
              <a:t>Instagram</a:t>
            </a:r>
            <a:endParaRPr lang="uk-UA" dirty="0" smtClean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https://faina-vishivanka.com/category/other/?</a:t>
            </a:r>
            <a:r>
              <a:rPr lang="en-US" dirty="0" smtClean="0">
                <a:solidFill>
                  <a:srgbClr val="C00000"/>
                </a:solidFill>
              </a:rPr>
              <a:t>sub_category=ruchna-robota</a:t>
            </a:r>
            <a:endParaRPr lang="uk-UA" dirty="0" smtClean="0"/>
          </a:p>
          <a:p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www.youtube.com/channel/UCiTzuWoXP31yBHhY7bsnUTQ</a:t>
            </a:r>
            <a:endParaRPr lang="uk-UA" dirty="0" smtClean="0"/>
          </a:p>
          <a:p>
            <a:r>
              <a:rPr lang="en-US" dirty="0">
                <a:hlinkClick r:id="rId4"/>
              </a:rPr>
              <a:t> fainavyshivanka@gmail.com</a:t>
            </a:r>
            <a:endParaRPr lang="uk-UA" dirty="0" smtClean="0"/>
          </a:p>
          <a:p>
            <a:endParaRPr lang="uk-UA" dirty="0"/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6052952" cy="1334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852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586">
        <p:split orient="vert"/>
      </p:transition>
    </mc:Choice>
    <mc:Fallback xmlns="">
      <p:transition spd="slow" advTm="858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43808" y="764704"/>
            <a:ext cx="6120680" cy="1152128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rgbClr val="CC6600"/>
                </a:solidFill>
                <a:latin typeface="Segoe Print" panose="02000600000000000000" pitchFamily="2" charset="0"/>
              </a:rPr>
              <a:t>Моя мрія – жити в квітучій, процвітаючій, заможній Україні.</a:t>
            </a:r>
            <a:br>
              <a:rPr lang="uk-UA" dirty="0" smtClean="0">
                <a:solidFill>
                  <a:srgbClr val="CC6600"/>
                </a:solidFill>
                <a:latin typeface="Segoe Print" panose="02000600000000000000" pitchFamily="2" charset="0"/>
              </a:rPr>
            </a:br>
            <a:r>
              <a:rPr lang="uk-UA" dirty="0" smtClean="0">
                <a:solidFill>
                  <a:srgbClr val="CC6600"/>
                </a:solidFill>
                <a:latin typeface="Segoe Print" panose="02000600000000000000" pitchFamily="2" charset="0"/>
              </a:rPr>
              <a:t>А хто як не ми це зробимо? </a:t>
            </a:r>
            <a:endParaRPr lang="uk-UA" dirty="0">
              <a:solidFill>
                <a:srgbClr val="CC6600"/>
              </a:solidFill>
              <a:latin typeface="Segoe Print" panose="02000600000000000000" pitchFamily="2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851615" y="2276872"/>
            <a:ext cx="6264696" cy="2636920"/>
          </a:xfrm>
        </p:spPr>
        <p:txBody>
          <a:bodyPr>
            <a:normAutofit lnSpcReduction="10000"/>
          </a:bodyPr>
          <a:lstStyle/>
          <a:p>
            <a:r>
              <a:rPr lang="ru-RU" sz="1400" dirty="0" err="1">
                <a:solidFill>
                  <a:srgbClr val="C00000"/>
                </a:solidFill>
                <a:latin typeface="Arial Black" panose="020B0A04020102020204" pitchFamily="34" charset="0"/>
              </a:rPr>
              <a:t>Україна</a:t>
            </a:r>
            <a:r>
              <a:rPr lang="ru-RU" sz="140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1400" dirty="0" err="1">
                <a:solidFill>
                  <a:srgbClr val="C00000"/>
                </a:solidFill>
                <a:latin typeface="Arial Black" panose="020B0A04020102020204" pitchFamily="34" charset="0"/>
              </a:rPr>
              <a:t>стрімко</a:t>
            </a:r>
            <a:r>
              <a:rPr lang="ru-RU" sz="1400" dirty="0">
                <a:solidFill>
                  <a:srgbClr val="C00000"/>
                </a:solidFill>
                <a:latin typeface="Arial Black" panose="020B0A04020102020204" pitchFamily="34" charset="0"/>
              </a:rPr>
              <a:t> входить в </a:t>
            </a:r>
            <a:r>
              <a:rPr lang="ru-RU" sz="1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моду, на </a:t>
            </a:r>
            <a:r>
              <a:rPr lang="ru-RU" sz="14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разі</a:t>
            </a:r>
            <a:r>
              <a:rPr lang="ru-RU" sz="1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про мою </a:t>
            </a:r>
            <a:r>
              <a:rPr lang="ru-RU" sz="14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країну</a:t>
            </a:r>
            <a:r>
              <a:rPr lang="ru-RU" sz="1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, </a:t>
            </a:r>
            <a:r>
              <a:rPr lang="ru-RU" sz="14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іі</a:t>
            </a:r>
            <a:r>
              <a:rPr lang="ru-RU" sz="1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культуру, </a:t>
            </a:r>
            <a:r>
              <a:rPr lang="ru-RU" sz="14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традиції</a:t>
            </a:r>
            <a:r>
              <a:rPr lang="ru-RU" sz="1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14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дізналися</a:t>
            </a:r>
            <a:r>
              <a:rPr lang="ru-RU" sz="1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14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навіть</a:t>
            </a:r>
            <a:r>
              <a:rPr lang="ru-RU" sz="1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14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ті</a:t>
            </a:r>
            <a:r>
              <a:rPr lang="ru-RU" sz="1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, </a:t>
            </a:r>
            <a:r>
              <a:rPr lang="ru-RU" sz="14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хто</a:t>
            </a:r>
            <a:r>
              <a:rPr lang="ru-RU" sz="1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14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ніколи</a:t>
            </a:r>
            <a:r>
              <a:rPr lang="ru-RU" sz="1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не знав про </a:t>
            </a:r>
            <a:r>
              <a:rPr lang="ru-RU" sz="14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її</a:t>
            </a:r>
            <a:r>
              <a:rPr lang="ru-RU" sz="1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14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існування</a:t>
            </a:r>
            <a:r>
              <a:rPr lang="ru-RU" sz="140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1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і де є </a:t>
            </a:r>
            <a:r>
              <a:rPr lang="ru-RU" sz="14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така</a:t>
            </a:r>
            <a:r>
              <a:rPr lang="ru-RU" sz="1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на </a:t>
            </a:r>
            <a:r>
              <a:rPr lang="ru-RU" sz="14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карті</a:t>
            </a:r>
            <a:r>
              <a:rPr lang="ru-RU" sz="1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.</a:t>
            </a:r>
          </a:p>
          <a:p>
            <a:r>
              <a:rPr lang="ru-RU" sz="1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Про </a:t>
            </a:r>
            <a:r>
              <a:rPr lang="ru-RU" sz="14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український</a:t>
            </a:r>
            <a:r>
              <a:rPr lang="ru-RU" sz="1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14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хендмейд</a:t>
            </a:r>
            <a:r>
              <a:rPr lang="ru-RU" sz="1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, </a:t>
            </a:r>
            <a:r>
              <a:rPr lang="ru-RU" sz="14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одяг</a:t>
            </a:r>
            <a:r>
              <a:rPr lang="ru-RU" sz="1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, а особливо про </a:t>
            </a:r>
            <a:r>
              <a:rPr lang="ru-RU" sz="14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вишитий</a:t>
            </a:r>
            <a:r>
              <a:rPr lang="ru-RU" sz="1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, </a:t>
            </a:r>
            <a:r>
              <a:rPr lang="ru-RU" sz="14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починають</a:t>
            </a:r>
            <a:r>
              <a:rPr lang="ru-RU" sz="1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1400" dirty="0">
                <a:solidFill>
                  <a:srgbClr val="C00000"/>
                </a:solidFill>
                <a:latin typeface="Arial Black" panose="020B0A04020102020204" pitchFamily="34" charset="0"/>
              </a:rPr>
              <a:t>активно </a:t>
            </a:r>
            <a:r>
              <a:rPr lang="ru-RU" sz="14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говорити</a:t>
            </a:r>
            <a:r>
              <a:rPr lang="ru-RU" sz="1400" dirty="0">
                <a:solidFill>
                  <a:srgbClr val="C00000"/>
                </a:solidFill>
                <a:latin typeface="Arial Black" panose="020B0A04020102020204" pitchFamily="34" charset="0"/>
              </a:rPr>
              <a:t> по </a:t>
            </a:r>
            <a:r>
              <a:rPr lang="ru-RU" sz="14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всьому</a:t>
            </a:r>
            <a:r>
              <a:rPr lang="ru-RU" sz="1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14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світу</a:t>
            </a:r>
            <a:r>
              <a:rPr lang="ru-RU" sz="1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.</a:t>
            </a:r>
          </a:p>
          <a:p>
            <a:r>
              <a:rPr lang="ru-RU" sz="14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Робити</a:t>
            </a:r>
            <a:r>
              <a:rPr lang="ru-RU" sz="1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1400" dirty="0" err="1">
                <a:solidFill>
                  <a:srgbClr val="C00000"/>
                </a:solidFill>
                <a:latin typeface="Arial Black" panose="020B0A04020102020204" pitchFamily="34" charset="0"/>
              </a:rPr>
              <a:t>українське</a:t>
            </a:r>
            <a:r>
              <a:rPr lang="ru-RU" sz="1400" dirty="0">
                <a:solidFill>
                  <a:srgbClr val="C00000"/>
                </a:solidFill>
                <a:latin typeface="Arial Black" panose="020B0A04020102020204" pitchFamily="34" charset="0"/>
              </a:rPr>
              <a:t> модно і </a:t>
            </a:r>
            <a:r>
              <a:rPr lang="ru-RU" sz="1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престижно!</a:t>
            </a:r>
          </a:p>
          <a:p>
            <a:endParaRPr lang="ru-RU" sz="14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r>
              <a:rPr lang="ru-RU" sz="1400" dirty="0">
                <a:solidFill>
                  <a:srgbClr val="C00000"/>
                </a:solidFill>
                <a:latin typeface="Arial Black" panose="020B0A04020102020204" pitchFamily="34" charset="0"/>
              </a:rPr>
              <a:t>А </a:t>
            </a:r>
            <a:r>
              <a:rPr lang="ru-RU" sz="1400" dirty="0" err="1">
                <a:solidFill>
                  <a:srgbClr val="C00000"/>
                </a:solidFill>
                <a:latin typeface="Arial Black" panose="020B0A04020102020204" pitchFamily="34" charset="0"/>
              </a:rPr>
              <a:t>що</a:t>
            </a:r>
            <a:r>
              <a:rPr lang="ru-RU" sz="140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14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може</a:t>
            </a:r>
            <a:r>
              <a:rPr lang="ru-RU" sz="1400" dirty="0">
                <a:solidFill>
                  <a:srgbClr val="C00000"/>
                </a:solidFill>
                <a:latin typeface="Arial Black" panose="020B0A04020102020204" pitchFamily="34" charset="0"/>
              </a:rPr>
              <a:t> бути </a:t>
            </a:r>
            <a:r>
              <a:rPr lang="ru-RU" sz="14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краще</a:t>
            </a:r>
            <a:r>
              <a:rPr lang="ru-RU" sz="1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? Коли </a:t>
            </a:r>
            <a:r>
              <a:rPr lang="ru-RU" sz="1400" dirty="0" err="1">
                <a:solidFill>
                  <a:srgbClr val="C00000"/>
                </a:solidFill>
                <a:latin typeface="Arial Black" panose="020B0A04020102020204" pitchFamily="34" charset="0"/>
              </a:rPr>
              <a:t>ти</a:t>
            </a:r>
            <a:r>
              <a:rPr lang="ru-RU" sz="1400" dirty="0">
                <a:solidFill>
                  <a:srgbClr val="C00000"/>
                </a:solidFill>
                <a:latin typeface="Arial Black" panose="020B0A04020102020204" pitchFamily="34" charset="0"/>
              </a:rPr>
              <a:t> на </a:t>
            </a:r>
            <a:r>
              <a:rPr lang="ru-RU" sz="1400" dirty="0" err="1">
                <a:solidFill>
                  <a:srgbClr val="C00000"/>
                </a:solidFill>
                <a:latin typeface="Arial Black" panose="020B0A04020102020204" pitchFamily="34" charset="0"/>
              </a:rPr>
              <a:t>своїй</a:t>
            </a:r>
            <a:r>
              <a:rPr lang="ru-RU" sz="140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14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землі</a:t>
            </a:r>
            <a:r>
              <a:rPr lang="ru-RU" sz="1400" dirty="0">
                <a:solidFill>
                  <a:srgbClr val="C00000"/>
                </a:solidFill>
                <a:latin typeface="Arial Black" panose="020B0A04020102020204" pitchFamily="34" charset="0"/>
              </a:rPr>
              <a:t> у </a:t>
            </a:r>
            <a:r>
              <a:rPr lang="ru-RU" sz="1400" dirty="0" err="1">
                <a:solidFill>
                  <a:srgbClr val="C00000"/>
                </a:solidFill>
                <a:latin typeface="Arial Black" panose="020B0A04020102020204" pitchFamily="34" charset="0"/>
              </a:rPr>
              <a:t>своєму</a:t>
            </a:r>
            <a:r>
              <a:rPr lang="ru-RU" sz="140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14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домі</a:t>
            </a:r>
            <a:r>
              <a:rPr lang="ru-RU" sz="1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1400" dirty="0">
                <a:solidFill>
                  <a:srgbClr val="C00000"/>
                </a:solidFill>
                <a:latin typeface="Arial Black" panose="020B0A04020102020204" pitchFamily="34" charset="0"/>
              </a:rPr>
              <a:t>для </a:t>
            </a:r>
            <a:r>
              <a:rPr lang="ru-RU" sz="1400" dirty="0" err="1">
                <a:solidFill>
                  <a:srgbClr val="C00000"/>
                </a:solidFill>
                <a:latin typeface="Arial Black" panose="020B0A04020102020204" pitchFamily="34" charset="0"/>
              </a:rPr>
              <a:t>своїх</a:t>
            </a:r>
            <a:r>
              <a:rPr lang="ru-RU" sz="1400" dirty="0">
                <a:solidFill>
                  <a:srgbClr val="C00000"/>
                </a:solidFill>
                <a:latin typeface="Arial Black" panose="020B0A04020102020204" pitchFamily="34" charset="0"/>
              </a:rPr>
              <a:t> людей </a:t>
            </a:r>
            <a:r>
              <a:rPr lang="ru-RU" sz="1400" dirty="0" err="1">
                <a:solidFill>
                  <a:srgbClr val="C00000"/>
                </a:solidFill>
                <a:latin typeface="Arial Black" panose="020B0A04020102020204" pitchFamily="34" charset="0"/>
              </a:rPr>
              <a:t>робиш</a:t>
            </a:r>
            <a:r>
              <a:rPr lang="ru-RU" sz="140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14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власну</a:t>
            </a:r>
            <a:r>
              <a:rPr lang="ru-RU" sz="1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справу.</a:t>
            </a:r>
          </a:p>
          <a:p>
            <a:pPr marL="0" indent="0">
              <a:buNone/>
            </a:pPr>
            <a:r>
              <a:rPr lang="ru-RU" sz="1400" dirty="0" err="1">
                <a:solidFill>
                  <a:srgbClr val="C00000"/>
                </a:solidFill>
                <a:latin typeface="Arial Black" panose="020B0A04020102020204" pitchFamily="34" charset="0"/>
              </a:rPr>
              <a:t>Ц</a:t>
            </a:r>
            <a:r>
              <a:rPr lang="ru-RU" sz="14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е</a:t>
            </a:r>
            <a:r>
              <a:rPr lang="ru-RU" sz="1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14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дає</a:t>
            </a:r>
            <a:r>
              <a:rPr lang="ru-RU" sz="1400" dirty="0">
                <a:solidFill>
                  <a:srgbClr val="C00000"/>
                </a:solidFill>
                <a:latin typeface="Arial Black" panose="020B0A04020102020204" pitchFamily="34" charset="0"/>
              </a:rPr>
              <a:t> опору і </a:t>
            </a:r>
            <a:r>
              <a:rPr lang="ru-RU" sz="14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крила</a:t>
            </a:r>
            <a:r>
              <a:rPr lang="ru-RU" sz="1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, коли </a:t>
            </a:r>
            <a:r>
              <a:rPr lang="ru-RU" sz="1400" dirty="0" err="1">
                <a:solidFill>
                  <a:srgbClr val="C00000"/>
                </a:solidFill>
                <a:latin typeface="Arial Black" panose="020B0A04020102020204" pitchFamily="34" charset="0"/>
              </a:rPr>
              <a:t>створюєш</a:t>
            </a:r>
            <a:r>
              <a:rPr lang="ru-RU" sz="140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1400" dirty="0" err="1">
                <a:solidFill>
                  <a:srgbClr val="C00000"/>
                </a:solidFill>
                <a:latin typeface="Arial Black" panose="020B0A04020102020204" pitchFamily="34" charset="0"/>
              </a:rPr>
              <a:t>якісний</a:t>
            </a:r>
            <a:r>
              <a:rPr lang="ru-RU" sz="1400" dirty="0">
                <a:solidFill>
                  <a:srgbClr val="C00000"/>
                </a:solidFill>
                <a:latin typeface="Arial Black" panose="020B0A04020102020204" pitchFamily="34" charset="0"/>
              </a:rPr>
              <a:t> продукт, </a:t>
            </a:r>
            <a:r>
              <a:rPr lang="ru-RU" sz="1400" dirty="0" err="1">
                <a:solidFill>
                  <a:srgbClr val="C00000"/>
                </a:solidFill>
                <a:latin typeface="Arial Black" panose="020B0A04020102020204" pitchFamily="34" charset="0"/>
              </a:rPr>
              <a:t>що</a:t>
            </a:r>
            <a:r>
              <a:rPr lang="ru-RU" sz="140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14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подобається</a:t>
            </a:r>
            <a:r>
              <a:rPr lang="ru-RU" sz="140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1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людям, коли </a:t>
            </a:r>
            <a:r>
              <a:rPr lang="ru-RU" sz="1400" dirty="0" err="1">
                <a:solidFill>
                  <a:srgbClr val="C00000"/>
                </a:solidFill>
                <a:latin typeface="Arial Black" panose="020B0A04020102020204" pitchFamily="34" charset="0"/>
              </a:rPr>
              <a:t>це</a:t>
            </a:r>
            <a:r>
              <a:rPr lang="ru-RU" sz="1400" dirty="0">
                <a:solidFill>
                  <a:srgbClr val="C00000"/>
                </a:solidFill>
                <a:latin typeface="Arial Black" panose="020B0A04020102020204" pitchFamily="34" charset="0"/>
              </a:rPr>
              <a:t> приносить </a:t>
            </a:r>
            <a:r>
              <a:rPr lang="ru-RU" sz="1400" dirty="0" err="1">
                <a:solidFill>
                  <a:srgbClr val="C00000"/>
                </a:solidFill>
                <a:latin typeface="Arial Black" panose="020B0A04020102020204" pitchFamily="34" charset="0"/>
              </a:rPr>
              <a:t>тобі</a:t>
            </a:r>
            <a:r>
              <a:rPr lang="ru-RU" sz="140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1400" dirty="0" err="1">
                <a:solidFill>
                  <a:srgbClr val="C00000"/>
                </a:solidFill>
                <a:latin typeface="Arial Black" panose="020B0A04020102020204" pitchFamily="34" charset="0"/>
              </a:rPr>
              <a:t>радість</a:t>
            </a:r>
            <a:r>
              <a:rPr lang="ru-RU" sz="140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1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та </a:t>
            </a:r>
            <a:r>
              <a:rPr lang="ru-RU" sz="14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заробіток</a:t>
            </a:r>
            <a:r>
              <a:rPr lang="ru-RU" sz="1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.</a:t>
            </a:r>
            <a:endParaRPr lang="uk-UA" sz="1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771800" y="5085184"/>
            <a:ext cx="6048671" cy="1288983"/>
          </a:xfrm>
        </p:spPr>
        <p:txBody>
          <a:bodyPr>
            <a:normAutofit fontScale="92500" lnSpcReduction="20000"/>
          </a:bodyPr>
          <a:lstStyle/>
          <a:p>
            <a:r>
              <a:rPr lang="uk-UA" b="1" dirty="0" smtClean="0">
                <a:solidFill>
                  <a:srgbClr val="CC6600"/>
                </a:solidFill>
                <a:latin typeface="Segoe Print" panose="02000600000000000000" pitchFamily="2" charset="0"/>
              </a:rPr>
              <a:t>Майстром виробничого навчання Юлії Шевчук була Зінченко Галина Василівна, </a:t>
            </a:r>
            <a:r>
              <a:rPr lang="uk-UA" b="1" dirty="0" err="1" smtClean="0">
                <a:solidFill>
                  <a:srgbClr val="CC6600"/>
                </a:solidFill>
                <a:latin typeface="Segoe Print" panose="02000600000000000000" pitchFamily="2" charset="0"/>
              </a:rPr>
              <a:t>членкиня</a:t>
            </a:r>
            <a:r>
              <a:rPr lang="uk-UA" b="1" dirty="0" smtClean="0">
                <a:solidFill>
                  <a:srgbClr val="CC6600"/>
                </a:solidFill>
                <a:latin typeface="Segoe Print" panose="02000600000000000000" pitchFamily="2" charset="0"/>
              </a:rPr>
              <a:t> Спілки народних майстрів України. І мене навчає ця досвідчена майстриня. Сподіваюся, я всього навчуся якнайкраще і після закінчення Вищого художнього </a:t>
            </a:r>
            <a:r>
              <a:rPr lang="uk-UA" b="1" dirty="0" err="1" smtClean="0">
                <a:solidFill>
                  <a:srgbClr val="CC6600"/>
                </a:solidFill>
                <a:latin typeface="Segoe Print" panose="02000600000000000000" pitchFamily="2" charset="0"/>
              </a:rPr>
              <a:t>професійногог</a:t>
            </a:r>
            <a:r>
              <a:rPr lang="uk-UA" b="1" dirty="0" smtClean="0">
                <a:solidFill>
                  <a:srgbClr val="CC6600"/>
                </a:solidFill>
                <a:latin typeface="Segoe Print" panose="02000600000000000000" pitchFamily="2" charset="0"/>
              </a:rPr>
              <a:t> училища №19 смт. Гриців відкрию власну справу з створення ексклюзивних вишитих виробів, зберігаючи та примножуючи національні традиції непереможного народу</a:t>
            </a:r>
            <a:endParaRPr lang="uk-UA" b="1" dirty="0">
              <a:solidFill>
                <a:srgbClr val="CC6600"/>
              </a:solidFill>
              <a:latin typeface="Segoe Print" panose="02000600000000000000" pitchFamily="2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277838" y="2114550"/>
            <a:ext cx="5334000" cy="2778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235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7270">
        <p:split orient="vert"/>
      </p:transition>
    </mc:Choice>
    <mc:Fallback xmlns="">
      <p:transition spd="slow" advTm="2727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9|1.7|0.8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1|0.9|0.9|0.9|1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3|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8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0.9|0.9|0.8|6.3|1.4|1|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сность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772</TotalTime>
  <Words>921</Words>
  <Application>Microsoft Office PowerPoint</Application>
  <PresentationFormat>Экран (4:3)</PresentationFormat>
  <Paragraphs>51</Paragraphs>
  <Slides>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Segoe Print</vt:lpstr>
      <vt:lpstr>Arial Black</vt:lpstr>
      <vt:lpstr>Ясность</vt:lpstr>
      <vt:lpstr>Профтех: успішні підприємці</vt:lpstr>
      <vt:lpstr>Вишивка – це символ, який зберігає коріння, ідентичність і розуміння себе. Це наша історія: міфологія, релігія, давнє мистецтво наших предків, душа нашого народу. Та більше того, у вишивці зашифровано наш генетичний код.</vt:lpstr>
      <vt:lpstr>Вона завжди модна, стильна та неповторна. Вона дарує своєму власнику відчуття самоідентичності та унікальності. Вона приносить щастя та захищає від усього недоброго. Вона – файна українська вишиванка!</vt:lpstr>
      <vt:lpstr>Салон вишиванок, створений з любов’ю і повагою до народного одягу.</vt:lpstr>
      <vt:lpstr>Презентация PowerPoint</vt:lpstr>
      <vt:lpstr>Презентация PowerPoint</vt:lpstr>
      <vt:lpstr>«Файна вишиванка» – лідер, якому довіряють найбільше тернополян. Салон став переможцем «Народного бренду-2021»</vt:lpstr>
      <vt:lpstr>Головна мета роботи «Файна вишиванка» – це задоволені та щасливі гості салонів. </vt:lpstr>
      <vt:lpstr>Моя мрія – жити в квітучій, процвітаючій, заможній Україні. А хто як не ми це зробимо?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Підприємцями не народжуються – ними стають!</dc:title>
  <dc:creator>User</dc:creator>
  <cp:lastModifiedBy>User</cp:lastModifiedBy>
  <cp:revision>54</cp:revision>
  <dcterms:created xsi:type="dcterms:W3CDTF">2022-10-09T16:10:27Z</dcterms:created>
  <dcterms:modified xsi:type="dcterms:W3CDTF">2023-04-10T15:08:27Z</dcterms:modified>
</cp:coreProperties>
</file>